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0" r:id="rId2"/>
    <p:sldId id="279" r:id="rId3"/>
    <p:sldId id="259" r:id="rId4"/>
    <p:sldId id="278" r:id="rId5"/>
    <p:sldId id="299" r:id="rId6"/>
    <p:sldId id="261" r:id="rId7"/>
    <p:sldId id="266" r:id="rId8"/>
    <p:sldId id="283" r:id="rId9"/>
    <p:sldId id="284" r:id="rId10"/>
    <p:sldId id="285" r:id="rId11"/>
    <p:sldId id="286" r:id="rId12"/>
    <p:sldId id="287" r:id="rId13"/>
    <p:sldId id="298" r:id="rId14"/>
    <p:sldId id="288" r:id="rId15"/>
    <p:sldId id="289" r:id="rId16"/>
    <p:sldId id="290" r:id="rId17"/>
    <p:sldId id="291" r:id="rId18"/>
    <p:sldId id="292" r:id="rId19"/>
    <p:sldId id="262" r:id="rId20"/>
    <p:sldId id="293" r:id="rId21"/>
    <p:sldId id="294" r:id="rId22"/>
    <p:sldId id="295" r:id="rId23"/>
    <p:sldId id="296" r:id="rId24"/>
    <p:sldId id="297"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32C47D02-2111-4D44-B495-661E7B9FE59B}" type="datetimeFigureOut">
              <a:rPr lang="es-ES" smtClean="0"/>
              <a:t>31/08/2020</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53DE969-A032-40A3-B7FA-1019F80EADF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C47D02-2111-4D44-B495-661E7B9FE59B}" type="datetimeFigureOut">
              <a:rPr lang="es-ES" smtClean="0"/>
              <a:t>31/08/2020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3DE969-A032-40A3-B7FA-1019F80EADF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2C47D02-2111-4D44-B495-661E7B9FE59B}" type="datetimeFigureOut">
              <a:rPr lang="es-ES" smtClean="0"/>
              <a:t>31/08/2020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3DE969-A032-40A3-B7FA-1019F80EADF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32C47D02-2111-4D44-B495-661E7B9FE59B}" type="datetimeFigureOut">
              <a:rPr lang="es-ES" smtClean="0"/>
              <a:t>31/08/2020</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C53DE969-A032-40A3-B7FA-1019F80EADF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32C47D02-2111-4D44-B495-661E7B9FE59B}" type="datetimeFigureOut">
              <a:rPr lang="es-ES" smtClean="0"/>
              <a:t>31/08/2020</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C53DE969-A032-40A3-B7FA-1019F80EADF6}"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32C47D02-2111-4D44-B495-661E7B9FE59B}" type="datetimeFigureOut">
              <a:rPr lang="es-ES" smtClean="0"/>
              <a:t>31/08/2020</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C53DE969-A032-40A3-B7FA-1019F80EADF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32C47D02-2111-4D44-B495-661E7B9FE59B}" type="datetimeFigureOut">
              <a:rPr lang="es-ES" smtClean="0"/>
              <a:t>31/08/2020</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C53DE969-A032-40A3-B7FA-1019F80EADF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2C47D02-2111-4D44-B495-661E7B9FE59B}" type="datetimeFigureOut">
              <a:rPr lang="es-ES" smtClean="0"/>
              <a:t>31/08/2020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53DE969-A032-40A3-B7FA-1019F80EADF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32C47D02-2111-4D44-B495-661E7B9FE59B}" type="datetimeFigureOut">
              <a:rPr lang="es-ES" smtClean="0"/>
              <a:t>31/08/2020</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C53DE969-A032-40A3-B7FA-1019F80EADF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32C47D02-2111-4D44-B495-661E7B9FE59B}" type="datetimeFigureOut">
              <a:rPr lang="es-ES" smtClean="0"/>
              <a:t>31/08/2020</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C53DE969-A032-40A3-B7FA-1019F80EADF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32C47D02-2111-4D44-B495-661E7B9FE59B}" type="datetimeFigureOut">
              <a:rPr lang="es-ES" smtClean="0"/>
              <a:t>31/08/2020</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C53DE969-A032-40A3-B7FA-1019F80EADF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2C47D02-2111-4D44-B495-661E7B9FE59B}" type="datetimeFigureOut">
              <a:rPr lang="es-ES" smtClean="0"/>
              <a:t>31/08/2020</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53DE969-A032-40A3-B7FA-1019F80EADF6}"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5400" dirty="0" smtClean="0"/>
              <a:t>EVANGELLI </a:t>
            </a:r>
            <a:br>
              <a:rPr lang="es-ES" sz="5400" dirty="0" smtClean="0"/>
            </a:br>
            <a:r>
              <a:rPr lang="es-ES" sz="5400" dirty="0"/>
              <a:t>	</a:t>
            </a:r>
            <a:r>
              <a:rPr lang="es-ES" sz="5400" dirty="0" smtClean="0"/>
              <a:t>			NUNTIANDI</a:t>
            </a:r>
            <a:endParaRPr lang="es-ES" sz="5400" dirty="0"/>
          </a:p>
        </p:txBody>
      </p:sp>
      <p:sp>
        <p:nvSpPr>
          <p:cNvPr id="3" name="2 Marcador de contenido"/>
          <p:cNvSpPr>
            <a:spLocks noGrp="1"/>
          </p:cNvSpPr>
          <p:nvPr>
            <p:ph idx="1"/>
          </p:nvPr>
        </p:nvSpPr>
        <p:spPr>
          <a:xfrm>
            <a:off x="4644008" y="3284984"/>
            <a:ext cx="3528392" cy="756084"/>
          </a:xfrm>
        </p:spPr>
        <p:txBody>
          <a:bodyPr>
            <a:normAutofit/>
          </a:bodyPr>
          <a:lstStyle/>
          <a:p>
            <a:r>
              <a:rPr lang="es-ES" sz="4000" dirty="0" smtClean="0"/>
              <a:t>Pablo VI</a:t>
            </a:r>
            <a:endParaRPr lang="es-ES" sz="4000" dirty="0"/>
          </a:p>
        </p:txBody>
      </p:sp>
      <p:pic>
        <p:nvPicPr>
          <p:cNvPr id="5" name="Picture 4" descr="CatholicSaints.Info » Blog Archive » Evangelii Nuntiandi – On  Evangelization in the Modern World, by Pope Paul VI, 8 December 19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1662"/>
            <a:ext cx="3816424" cy="525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50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l Rincón del Anacoreta: NUESTRA MIS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77072"/>
            <a:ext cx="3894089" cy="297205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b="1" dirty="0"/>
              <a:t>La evangelización, vocación propia de la Iglesia</a:t>
            </a:r>
            <a:endParaRPr lang="es-ES" dirty="0"/>
          </a:p>
        </p:txBody>
      </p:sp>
      <p:sp>
        <p:nvSpPr>
          <p:cNvPr id="3" name="2 Marcador de contenido"/>
          <p:cNvSpPr>
            <a:spLocks noGrp="1"/>
          </p:cNvSpPr>
          <p:nvPr>
            <p:ph idx="1"/>
          </p:nvPr>
        </p:nvSpPr>
        <p:spPr>
          <a:xfrm>
            <a:off x="-108520" y="1791072"/>
            <a:ext cx="8229600" cy="4572000"/>
          </a:xfrm>
        </p:spPr>
        <p:txBody>
          <a:bodyPr>
            <a:normAutofit/>
          </a:bodyPr>
          <a:lstStyle/>
          <a:p>
            <a:r>
              <a:rPr lang="es-ES" sz="2800" dirty="0" smtClean="0"/>
              <a:t>La </a:t>
            </a:r>
            <a:r>
              <a:rPr lang="es-ES" sz="2800" dirty="0"/>
              <a:t>tarea de la evangelización de todos los hombres constituye la misión esencial de la Iglesia; una tarea y misión que los cambios amplios y profundos de la sociedad actual hacen cada vez más urgentes</a:t>
            </a:r>
            <a:r>
              <a:rPr lang="es-ES" sz="2800" dirty="0" smtClean="0"/>
              <a:t>.                Evangelizar </a:t>
            </a:r>
            <a:r>
              <a:rPr lang="es-ES" sz="2800" dirty="0"/>
              <a:t>constituye</a:t>
            </a:r>
            <a:r>
              <a:rPr lang="es-ES" sz="2800" dirty="0" smtClean="0"/>
              <a:t>,                                          </a:t>
            </a:r>
            <a:r>
              <a:rPr lang="es-ES" sz="2800" dirty="0"/>
              <a:t>en efecto, la dicha </a:t>
            </a:r>
            <a:r>
              <a:rPr lang="es-ES" sz="2800" dirty="0" smtClean="0"/>
              <a:t>y                              </a:t>
            </a:r>
            <a:r>
              <a:rPr lang="es-ES" sz="2800" dirty="0"/>
              <a:t>vocación </a:t>
            </a:r>
            <a:r>
              <a:rPr lang="es-ES" sz="2800" dirty="0" smtClean="0"/>
              <a:t>propia de la                                                       Iglesia, su identidad más                                                                 </a:t>
            </a:r>
            <a:r>
              <a:rPr lang="es-ES" sz="2800" dirty="0"/>
              <a:t>profunda.</a:t>
            </a:r>
            <a:endParaRPr lang="es-ES" dirty="0"/>
          </a:p>
        </p:txBody>
      </p:sp>
    </p:spTree>
    <p:extLst>
      <p:ext uri="{BB962C8B-B14F-4D97-AF65-F5344CB8AC3E}">
        <p14:creationId xmlns:p14="http://schemas.microsoft.com/office/powerpoint/2010/main" val="1813772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Renovación de la </a:t>
            </a:r>
            <a:r>
              <a:rPr lang="es-ES" b="1" dirty="0" smtClean="0"/>
              <a:t/>
            </a:r>
            <a:br>
              <a:rPr lang="es-ES" b="1" dirty="0" smtClean="0"/>
            </a:br>
            <a:r>
              <a:rPr lang="es-ES" b="1" dirty="0"/>
              <a:t>	</a:t>
            </a:r>
            <a:r>
              <a:rPr lang="es-ES" b="1" dirty="0" smtClean="0"/>
              <a:t>				humanidad</a:t>
            </a:r>
            <a:endParaRPr lang="es-ES" dirty="0"/>
          </a:p>
        </p:txBody>
      </p:sp>
      <p:sp>
        <p:nvSpPr>
          <p:cNvPr id="3" name="2 Marcador de contenido"/>
          <p:cNvSpPr>
            <a:spLocks noGrp="1"/>
          </p:cNvSpPr>
          <p:nvPr>
            <p:ph idx="1"/>
          </p:nvPr>
        </p:nvSpPr>
        <p:spPr>
          <a:xfrm>
            <a:off x="217257" y="1988840"/>
            <a:ext cx="5760640" cy="4355976"/>
          </a:xfrm>
        </p:spPr>
        <p:txBody>
          <a:bodyPr>
            <a:normAutofit fontScale="77500" lnSpcReduction="20000"/>
          </a:bodyPr>
          <a:lstStyle/>
          <a:p>
            <a:pPr marL="64008" indent="0">
              <a:buNone/>
            </a:pPr>
            <a:endParaRPr lang="es-ES" dirty="0"/>
          </a:p>
          <a:p>
            <a:r>
              <a:rPr lang="es-ES" dirty="0"/>
              <a:t>Evangelizar significa para la Iglesia llevar la Buena Nueva a todos los ambientes de la humanidad y, con su influjo, transformar y renovar, desde dentro, a la misma humanidad.  La finalidad de la evangelización es por consiguiente este cambio interior y por la sola fuerza divina del Mensaje que proclama, trata de convertir al mismo tiempo la conciencia personal y colectiva de los hombres.</a:t>
            </a:r>
          </a:p>
        </p:txBody>
      </p:sp>
      <p:pic>
        <p:nvPicPr>
          <p:cNvPr id="16386" name="Picture 2" descr="Palabra Dominical: La misión está enraizada en el mandato de Cristo –  Diócesis de Querét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348880"/>
            <a:ext cx="3024336" cy="388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13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7424_89544.jpg"/>
          <p:cNvPicPr>
            <a:picLocks noChangeAspect="1"/>
          </p:cNvPicPr>
          <p:nvPr/>
        </p:nvPicPr>
        <p:blipFill>
          <a:blip r:embed="rId2" cstate="print"/>
          <a:srcRect l="11905"/>
          <a:stretch>
            <a:fillRect/>
          </a:stretch>
        </p:blipFill>
        <p:spPr>
          <a:xfrm>
            <a:off x="5652120" y="3843795"/>
            <a:ext cx="3096344" cy="3014205"/>
          </a:xfrm>
          <a:prstGeom prst="ellipse">
            <a:avLst/>
          </a:prstGeom>
          <a:effectLst/>
        </p:spPr>
      </p:pic>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Importancia </a:t>
            </a:r>
            <a:r>
              <a:rPr lang="es-ES" b="1" dirty="0"/>
              <a:t>primordial </a:t>
            </a:r>
            <a:r>
              <a:rPr lang="es-ES" b="1" dirty="0" smtClean="0"/>
              <a:t/>
            </a:r>
            <a:br>
              <a:rPr lang="es-ES" b="1" dirty="0" smtClean="0"/>
            </a:br>
            <a:r>
              <a:rPr lang="es-ES" b="1" dirty="0"/>
              <a:t> </a:t>
            </a:r>
            <a:r>
              <a:rPr lang="es-ES" b="1" dirty="0" smtClean="0"/>
              <a:t>                 del </a:t>
            </a:r>
            <a:r>
              <a:rPr lang="es-ES" b="1" dirty="0"/>
              <a:t>testimonio</a:t>
            </a:r>
            <a:r>
              <a:rPr lang="es-ES" dirty="0"/>
              <a:t/>
            </a:r>
            <a:br>
              <a:rPr lang="es-ES" dirty="0"/>
            </a:br>
            <a:endParaRPr lang="es-ES" dirty="0"/>
          </a:p>
        </p:txBody>
      </p:sp>
      <p:sp>
        <p:nvSpPr>
          <p:cNvPr id="3" name="2 Marcador de contenido"/>
          <p:cNvSpPr>
            <a:spLocks noGrp="1"/>
          </p:cNvSpPr>
          <p:nvPr>
            <p:ph idx="1"/>
          </p:nvPr>
        </p:nvSpPr>
        <p:spPr/>
        <p:txBody>
          <a:bodyPr/>
          <a:lstStyle/>
          <a:p>
            <a:r>
              <a:rPr lang="es-ES" dirty="0" smtClean="0"/>
              <a:t>La </a:t>
            </a:r>
            <a:r>
              <a:rPr lang="es-ES" dirty="0"/>
              <a:t>Buena Nueva debe ser proclamada en primer lugar, mediante el testimonio de la propia vida conforme a las enseñanzas de Cristo. Todos los cristianos están llamados a este testimonio y, en este sentido, pueden ser verdaderos evangelizadores.</a:t>
            </a:r>
          </a:p>
        </p:txBody>
      </p:sp>
    </p:spTree>
    <p:extLst>
      <p:ext uri="{BB962C8B-B14F-4D97-AF65-F5344CB8AC3E}">
        <p14:creationId xmlns:p14="http://schemas.microsoft.com/office/powerpoint/2010/main" val="334792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ocación mision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542" y="2283994"/>
            <a:ext cx="4023458" cy="4574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0" y="219739"/>
            <a:ext cx="5832648" cy="3674007"/>
          </a:xfrm>
          <a:prstGeom prst="roundRect">
            <a:avLst>
              <a:gd name="adj" fmla="val 13043"/>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0000"/>
              </a:lnSpc>
              <a:spcBef>
                <a:spcPts val="0"/>
              </a:spcBef>
            </a:pPr>
            <a:r>
              <a:rPr lang="es-ES" sz="2200" dirty="0">
                <a:latin typeface="Calibri" pitchFamily="34" charset="0"/>
              </a:rPr>
              <a:t>«Ojalá que el mundo pueda percibir la Buena nueva, </a:t>
            </a:r>
            <a:endParaRPr lang="es-ES" sz="2200" dirty="0" smtClean="0">
              <a:latin typeface="Calibri" pitchFamily="34" charset="0"/>
            </a:endParaRPr>
          </a:p>
          <a:p>
            <a:pPr algn="ctr">
              <a:lnSpc>
                <a:spcPct val="110000"/>
              </a:lnSpc>
              <a:spcBef>
                <a:spcPts val="0"/>
              </a:spcBef>
            </a:pPr>
            <a:r>
              <a:rPr lang="es-ES" sz="2200" dirty="0" smtClean="0">
                <a:latin typeface="Calibri" pitchFamily="34" charset="0"/>
              </a:rPr>
              <a:t>no </a:t>
            </a:r>
            <a:r>
              <a:rPr lang="es-ES" sz="2200" dirty="0">
                <a:latin typeface="Calibri" pitchFamily="34" charset="0"/>
              </a:rPr>
              <a:t>a través de evangelizadores tristes y desalentados, </a:t>
            </a:r>
            <a:endParaRPr lang="es-ES" sz="2200" dirty="0" smtClean="0">
              <a:latin typeface="Calibri" pitchFamily="34" charset="0"/>
            </a:endParaRPr>
          </a:p>
          <a:p>
            <a:pPr algn="ctr">
              <a:lnSpc>
                <a:spcPct val="110000"/>
              </a:lnSpc>
              <a:spcBef>
                <a:spcPts val="0"/>
              </a:spcBef>
            </a:pPr>
            <a:r>
              <a:rPr lang="es-ES" sz="2200" dirty="0" smtClean="0">
                <a:latin typeface="Calibri" pitchFamily="34" charset="0"/>
              </a:rPr>
              <a:t>impacientes </a:t>
            </a:r>
            <a:r>
              <a:rPr lang="es-ES" sz="2200" dirty="0">
                <a:latin typeface="Calibri" pitchFamily="34" charset="0"/>
              </a:rPr>
              <a:t>o ansiosos, sino a través de ministros del Evangelio </a:t>
            </a:r>
            <a:endParaRPr lang="es-ES" sz="2200" dirty="0" smtClean="0">
              <a:latin typeface="Calibri" pitchFamily="34" charset="0"/>
            </a:endParaRPr>
          </a:p>
          <a:p>
            <a:pPr algn="ctr">
              <a:lnSpc>
                <a:spcPct val="110000"/>
              </a:lnSpc>
              <a:spcBef>
                <a:spcPts val="0"/>
              </a:spcBef>
            </a:pPr>
            <a:r>
              <a:rPr lang="es-ES" sz="2200" dirty="0" smtClean="0">
                <a:latin typeface="Calibri" pitchFamily="34" charset="0"/>
              </a:rPr>
              <a:t>cuya </a:t>
            </a:r>
            <a:r>
              <a:rPr lang="es-ES" sz="2200" dirty="0">
                <a:latin typeface="Calibri" pitchFamily="34" charset="0"/>
              </a:rPr>
              <a:t>vida irradia el fervor de quienes han recibido la alegría de Cristo» </a:t>
            </a:r>
            <a:endParaRPr lang="es-ES" sz="2200" dirty="0" smtClean="0">
              <a:latin typeface="Calibri" pitchFamily="34" charset="0"/>
            </a:endParaRPr>
          </a:p>
          <a:p>
            <a:pPr algn="ctr">
              <a:lnSpc>
                <a:spcPct val="110000"/>
              </a:lnSpc>
              <a:spcBef>
                <a:spcPts val="0"/>
              </a:spcBef>
            </a:pPr>
            <a:r>
              <a:rPr lang="es-ES" sz="2000" dirty="0" smtClean="0">
                <a:latin typeface="Calibri" pitchFamily="34" charset="0"/>
              </a:rPr>
              <a:t>(</a:t>
            </a:r>
            <a:r>
              <a:rPr lang="es-ES" sz="2000" dirty="0">
                <a:latin typeface="Calibri" pitchFamily="34" charset="0"/>
              </a:rPr>
              <a:t>Pablo VI, </a:t>
            </a:r>
            <a:r>
              <a:rPr lang="es-ES" sz="2000" i="1" dirty="0" err="1">
                <a:latin typeface="Calibri" pitchFamily="34" charset="0"/>
              </a:rPr>
              <a:t>Evangelii</a:t>
            </a:r>
            <a:r>
              <a:rPr lang="es-ES" sz="2000" i="1" dirty="0">
                <a:latin typeface="Calibri" pitchFamily="34" charset="0"/>
              </a:rPr>
              <a:t> </a:t>
            </a:r>
            <a:r>
              <a:rPr lang="es-ES" sz="2000" i="1" dirty="0" err="1">
                <a:latin typeface="Calibri" pitchFamily="34" charset="0"/>
              </a:rPr>
              <a:t>nuntiandi</a:t>
            </a:r>
            <a:r>
              <a:rPr lang="es-ES" sz="2000" dirty="0">
                <a:latin typeface="Calibri" pitchFamily="34" charset="0"/>
              </a:rPr>
              <a:t>, 80).</a:t>
            </a:r>
          </a:p>
        </p:txBody>
      </p:sp>
    </p:spTree>
    <p:extLst>
      <p:ext uri="{BB962C8B-B14F-4D97-AF65-F5344CB8AC3E}">
        <p14:creationId xmlns:p14="http://schemas.microsoft.com/office/powerpoint/2010/main" val="2368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4978896" cy="1433314"/>
          </a:xfrm>
        </p:spPr>
        <p:txBody>
          <a:bodyPr>
            <a:normAutofit fontScale="90000"/>
          </a:bodyPr>
          <a:lstStyle/>
          <a:p>
            <a:r>
              <a:rPr lang="es-ES" b="1" dirty="0" smtClean="0"/>
              <a:t/>
            </a:r>
            <a:br>
              <a:rPr lang="es-ES" b="1" dirty="0" smtClean="0"/>
            </a:br>
            <a:r>
              <a:rPr lang="es-ES" b="1" dirty="0" smtClean="0"/>
              <a:t>Necesidad </a:t>
            </a:r>
            <a:r>
              <a:rPr lang="es-ES" b="1" dirty="0"/>
              <a:t>de </a:t>
            </a:r>
            <a:r>
              <a:rPr lang="es-ES" b="1" dirty="0" smtClean="0"/>
              <a:t>un </a:t>
            </a:r>
            <a:r>
              <a:rPr lang="es-ES" b="1" dirty="0"/>
              <a:t>anuncio </a:t>
            </a:r>
            <a:r>
              <a:rPr lang="es-ES" b="1" dirty="0" smtClean="0"/>
              <a:t>explícito</a:t>
            </a:r>
            <a:r>
              <a:rPr lang="es-ES" dirty="0"/>
              <a:t/>
            </a:r>
            <a:br>
              <a:rPr lang="es-ES" dirty="0"/>
            </a:b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Y</a:t>
            </a:r>
            <a:r>
              <a:rPr lang="es-ES" dirty="0"/>
              <a:t>, sin embargo, esto sigue </a:t>
            </a:r>
            <a:r>
              <a:rPr lang="es-ES" dirty="0" smtClean="0"/>
              <a:t>                                 siendo </a:t>
            </a:r>
            <a:r>
              <a:rPr lang="es-ES" dirty="0"/>
              <a:t>insuficiente, pues el más hermoso testimonio se revelará a la larga impotente si no es esclarecido, justificado, explicitado por un anuncio claro e inequívoco del Señor Jesús. La Buena Nueva proclamada por el testimonio de vida deberá ser pues, tarde o temprano, proclamada por la palabra de vida. No hay evangelización verdadera, mientras no se anuncie el nombre, la doctrina, la vida, las promesas, el reino, el misterio de Jesús de Nazaret Hijo de Dios.</a:t>
            </a:r>
          </a:p>
        </p:txBody>
      </p:sp>
      <p:pic>
        <p:nvPicPr>
          <p:cNvPr id="11266" name="Picture 2" descr="Kamiano » Enviados a compartir | Bible art, Jesus art, Jesus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88640"/>
            <a:ext cx="2795562" cy="197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97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ELEGACIÓN CATEQUESIS\Revista Catequistas\2012-2 Mayo Junio 2012\Imágenes\051 Mano y planta.jpg"/>
          <p:cNvPicPr>
            <a:picLocks noChangeAspect="1" noChangeArrowheads="1"/>
          </p:cNvPicPr>
          <p:nvPr/>
        </p:nvPicPr>
        <p:blipFill>
          <a:blip r:embed="rId2" cstate="print"/>
          <a:srcRect/>
          <a:stretch>
            <a:fillRect/>
          </a:stretch>
        </p:blipFill>
        <p:spPr bwMode="auto">
          <a:xfrm>
            <a:off x="6084167" y="3645024"/>
            <a:ext cx="2805905" cy="3343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Contenido </a:t>
            </a:r>
            <a:r>
              <a:rPr lang="es-ES" b="1" dirty="0"/>
              <a:t>esencial y </a:t>
            </a:r>
            <a:r>
              <a:rPr lang="es-ES" b="1" dirty="0" smtClean="0"/>
              <a:t/>
            </a:r>
            <a:br>
              <a:rPr lang="es-ES" b="1" dirty="0" smtClean="0"/>
            </a:br>
            <a:r>
              <a:rPr lang="es-ES" b="1" dirty="0"/>
              <a:t>	</a:t>
            </a:r>
            <a:r>
              <a:rPr lang="es-ES" b="1" dirty="0" smtClean="0"/>
              <a:t>	elementos </a:t>
            </a:r>
            <a:r>
              <a:rPr lang="es-ES" b="1" dirty="0"/>
              <a:t>secundarios</a:t>
            </a:r>
            <a:r>
              <a:rPr lang="es-ES" dirty="0"/>
              <a:t/>
            </a:r>
            <a:br>
              <a:rPr lang="es-ES" dirty="0"/>
            </a:br>
            <a:endParaRPr lang="es-ES" dirty="0"/>
          </a:p>
        </p:txBody>
      </p:sp>
      <p:sp>
        <p:nvSpPr>
          <p:cNvPr id="3" name="2 Marcador de contenido"/>
          <p:cNvSpPr>
            <a:spLocks noGrp="1"/>
          </p:cNvSpPr>
          <p:nvPr>
            <p:ph idx="1"/>
          </p:nvPr>
        </p:nvSpPr>
        <p:spPr/>
        <p:txBody>
          <a:bodyPr>
            <a:normAutofit/>
          </a:bodyPr>
          <a:lstStyle/>
          <a:p>
            <a:r>
              <a:rPr lang="es-ES" dirty="0" smtClean="0"/>
              <a:t>En </a:t>
            </a:r>
            <a:r>
              <a:rPr lang="es-ES" dirty="0"/>
              <a:t>el mensaje que anuncia la Iglesia hay elementos secundarios, cuya presentación depende en gran parte de los cambios de circunstancias, y  un contenido esencial, que no se puede modificar ni pasar por alto sin desnaturalizar gravemente la evangelización misma.</a:t>
            </a:r>
          </a:p>
          <a:p>
            <a:endParaRPr lang="es-ES" dirty="0"/>
          </a:p>
        </p:txBody>
      </p:sp>
    </p:spTree>
    <p:extLst>
      <p:ext uri="{BB962C8B-B14F-4D97-AF65-F5344CB8AC3E}">
        <p14:creationId xmlns:p14="http://schemas.microsoft.com/office/powerpoint/2010/main" val="11604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0" presetClass="path" presetSubtype="0" accel="50000" decel="50000" fill="hold" nodeType="afterEffect">
                                  <p:stCondLst>
                                    <p:cond delay="500"/>
                                  </p:stCondLst>
                                  <p:childTnLst>
                                    <p:animMotion origin="layout" path="M -0.00277 0.00417 L 0.4592 0.01042 " pathEditMode="relative" rAng="0" ptsTypes="AA">
                                      <p:cBhvr>
                                        <p:cTn id="11" dur="2000" fill="hold"/>
                                        <p:tgtEl>
                                          <p:spTgt spid="5"/>
                                        </p:tgtEl>
                                        <p:attrNameLst>
                                          <p:attrName>ppt_x</p:attrName>
                                          <p:attrName>ppt_y</p:attrName>
                                        </p:attrNameLst>
                                      </p:cBhvr>
                                      <p:rCtr x="231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Un testimonio al amor del Padre</a:t>
            </a:r>
            <a:r>
              <a:rPr lang="es-ES" dirty="0"/>
              <a:t/>
            </a:r>
            <a:br>
              <a:rPr lang="es-ES" dirty="0"/>
            </a:br>
            <a:endParaRPr lang="es-ES" dirty="0"/>
          </a:p>
        </p:txBody>
      </p:sp>
      <p:sp>
        <p:nvSpPr>
          <p:cNvPr id="3" name="2 Marcador de contenido"/>
          <p:cNvSpPr>
            <a:spLocks noGrp="1"/>
          </p:cNvSpPr>
          <p:nvPr>
            <p:ph idx="1"/>
          </p:nvPr>
        </p:nvSpPr>
        <p:spPr>
          <a:xfrm>
            <a:off x="179512" y="1268760"/>
            <a:ext cx="8229600" cy="4572000"/>
          </a:xfrm>
        </p:spPr>
        <p:txBody>
          <a:bodyPr>
            <a:normAutofit fontScale="92500" lnSpcReduction="10000"/>
          </a:bodyPr>
          <a:lstStyle/>
          <a:p>
            <a:r>
              <a:rPr lang="es-ES" dirty="0" smtClean="0"/>
              <a:t>Evangelizar </a:t>
            </a:r>
            <a:r>
              <a:rPr lang="es-ES" dirty="0"/>
              <a:t>es, ante todo, dar testimonio, de una manera sencilla y directa, de Dios revelado por Jesucristo mediante el Espíritu Santo. Testimoniar que ha amado al mundo en su Verbo Encarnado, ha dado a todas las cosas el ser y ha llamado a los hombres a la vida eterna. Este testimonio resulta plenamente evangelizador cuando pone de manifiesto que para </a:t>
            </a:r>
            <a:r>
              <a:rPr lang="es-ES" dirty="0" smtClean="0"/>
              <a:t>                      el </a:t>
            </a:r>
            <a:r>
              <a:rPr lang="es-ES" dirty="0"/>
              <a:t>hombre el Creador no es un </a:t>
            </a:r>
            <a:r>
              <a:rPr lang="es-ES" dirty="0" smtClean="0"/>
              <a:t>poder                       </a:t>
            </a:r>
            <a:r>
              <a:rPr lang="es-ES" dirty="0"/>
              <a:t>anónimo y lejano: es Padre.</a:t>
            </a:r>
          </a:p>
        </p:txBody>
      </p:sp>
      <p:pic>
        <p:nvPicPr>
          <p:cNvPr id="10242" name="Picture 2" descr="La vida de Jesús con imágenes de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09120"/>
            <a:ext cx="275272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78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VI Encuentro de formación, sensibilización y animación mision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05064"/>
            <a:ext cx="3088782" cy="247947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9269" y="312738"/>
            <a:ext cx="8363272" cy="1353789"/>
          </a:xfrm>
        </p:spPr>
        <p:txBody>
          <a:bodyPr>
            <a:normAutofit fontScale="90000"/>
          </a:bodyPr>
          <a:lstStyle/>
          <a:p>
            <a:r>
              <a:rPr lang="es-ES" b="1" dirty="0"/>
              <a:t>Centro del mensaje: </a:t>
            </a:r>
            <a:r>
              <a:rPr lang="es-ES" b="1" dirty="0" smtClean="0"/>
              <a:t/>
            </a:r>
            <a:br>
              <a:rPr lang="es-ES" b="1" dirty="0" smtClean="0"/>
            </a:br>
            <a:r>
              <a:rPr lang="es-ES" b="1" dirty="0"/>
              <a:t> </a:t>
            </a:r>
            <a:r>
              <a:rPr lang="es-ES" b="1" dirty="0" smtClean="0"/>
              <a:t>   la </a:t>
            </a:r>
            <a:r>
              <a:rPr lang="es-ES" b="1" dirty="0"/>
              <a:t>salvación en Jesucristo</a:t>
            </a:r>
          </a:p>
        </p:txBody>
      </p:sp>
      <p:sp>
        <p:nvSpPr>
          <p:cNvPr id="3" name="2 Marcador de contenido"/>
          <p:cNvSpPr>
            <a:spLocks noGrp="1"/>
          </p:cNvSpPr>
          <p:nvPr>
            <p:ph idx="1"/>
          </p:nvPr>
        </p:nvSpPr>
        <p:spPr>
          <a:xfrm>
            <a:off x="88558" y="1628800"/>
            <a:ext cx="8803922" cy="4572000"/>
          </a:xfrm>
        </p:spPr>
        <p:txBody>
          <a:bodyPr>
            <a:normAutofit/>
          </a:bodyPr>
          <a:lstStyle/>
          <a:p>
            <a:r>
              <a:rPr lang="es-ES" dirty="0" smtClean="0"/>
              <a:t>La </a:t>
            </a:r>
            <a:r>
              <a:rPr lang="es-ES" dirty="0"/>
              <a:t>evangelización también debe contener siempre —como base, centro y a la vez culmen de su dinamismo— una clara proclamación de que en Jesucristo, </a:t>
            </a:r>
            <a:r>
              <a:rPr lang="es-ES" dirty="0" smtClean="0"/>
              <a:t>                Hijo </a:t>
            </a:r>
            <a:r>
              <a:rPr lang="es-ES" dirty="0"/>
              <a:t>de Dios hecho hombre, muerto y resucitado, se ofrece </a:t>
            </a:r>
            <a:r>
              <a:rPr lang="es-ES" dirty="0" smtClean="0"/>
              <a:t>                    la </a:t>
            </a:r>
            <a:r>
              <a:rPr lang="es-ES" dirty="0"/>
              <a:t>salvación a todos los </a:t>
            </a:r>
            <a:r>
              <a:rPr lang="es-ES" dirty="0" smtClean="0"/>
              <a:t>              hombres</a:t>
            </a:r>
            <a:r>
              <a:rPr lang="es-ES" dirty="0"/>
              <a:t>, como don de la gracia </a:t>
            </a:r>
            <a:r>
              <a:rPr lang="es-ES" dirty="0" smtClean="0"/>
              <a:t>y                                </a:t>
            </a:r>
            <a:r>
              <a:rPr lang="es-ES" dirty="0"/>
              <a:t>de la misericordia de Dios.</a:t>
            </a:r>
          </a:p>
        </p:txBody>
      </p:sp>
      <p:sp>
        <p:nvSpPr>
          <p:cNvPr id="4" name="AutoShape 2" descr="VI Encuentro de formación, sensibilización y animación mision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VI Encuentro de formación, sensibilización y animación misione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VI Encuentro de formación, sensibilización y animación misione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8" descr="VI Encuentro de formación, sensibilización y animación misioner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00051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800" b="1" dirty="0" smtClean="0"/>
              <a:t/>
            </a:r>
            <a:br>
              <a:rPr lang="es-ES" sz="4800" b="1" dirty="0" smtClean="0"/>
            </a:br>
            <a:r>
              <a:rPr lang="es-ES" sz="4800" b="1" dirty="0" smtClean="0"/>
              <a:t>El testimonio                                          </a:t>
            </a:r>
            <a:r>
              <a:rPr lang="es-ES" sz="4800" b="1" dirty="0"/>
              <a:t>de vida</a:t>
            </a:r>
            <a:r>
              <a:rPr lang="es-ES" sz="4800" dirty="0"/>
              <a:t/>
            </a:r>
            <a:br>
              <a:rPr lang="es-ES" sz="4800" dirty="0"/>
            </a:br>
            <a:endParaRPr lang="es-ES" sz="4800" dirty="0"/>
          </a:p>
        </p:txBody>
      </p:sp>
      <p:sp>
        <p:nvSpPr>
          <p:cNvPr id="3" name="2 Marcador de contenido"/>
          <p:cNvSpPr>
            <a:spLocks noGrp="1"/>
          </p:cNvSpPr>
          <p:nvPr>
            <p:ph idx="1"/>
          </p:nvPr>
        </p:nvSpPr>
        <p:spPr>
          <a:xfrm>
            <a:off x="30032" y="2564904"/>
            <a:ext cx="8502407" cy="3995935"/>
          </a:xfrm>
        </p:spPr>
        <p:txBody>
          <a:bodyPr>
            <a:normAutofit fontScale="85000" lnSpcReduction="20000"/>
          </a:bodyPr>
          <a:lstStyle/>
          <a:p>
            <a:r>
              <a:rPr lang="es-ES" dirty="0" smtClean="0"/>
              <a:t>Ante </a:t>
            </a:r>
            <a:r>
              <a:rPr lang="es-ES" dirty="0"/>
              <a:t>todo, y sin necesidad de repetir lo que ya hemos recordado antes, hay que subrayar esto: para la Iglesia el primer medio de evangelización consiste en un testimonio de vida auténticamente cristiana, entregada a Dios en una comunión que nada debe interrumpir y a la vez consagrada igualmente al prójimo con un celo sin límites. "El hombre contemporáneo escucha más a gusto a los que dan testimonio que a los que enseñan o si escuchan a los que enseñan, es porque dan testimonio".</a:t>
            </a:r>
          </a:p>
        </p:txBody>
      </p:sp>
      <p:pic>
        <p:nvPicPr>
          <p:cNvPr id="15362" name="Picture 2" descr="Empujados por el Espíritu para la Misi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88640"/>
            <a:ext cx="3168352" cy="222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87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23528" y="1484784"/>
            <a:ext cx="7315200" cy="3387923"/>
          </a:xfrm>
          <a:prstGeom prst="snipRound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s-ES" dirty="0">
                <a:solidFill>
                  <a:srgbClr val="002060"/>
                </a:solidFill>
                <a:latin typeface="Calibri" pitchFamily="34" charset="0"/>
              </a:rPr>
              <a:t>«Tácitamente o a grandes gritos, pero siempre con fuerza, nos preguntan: ¿Creéis verdaderamente en lo que anunciáis? ¿Vivís lo que creéis ¿Predicáis verdaderamente lo que vivís? Hoy más que nunca </a:t>
            </a:r>
            <a:r>
              <a:rPr lang="es-ES" dirty="0" smtClean="0">
                <a:solidFill>
                  <a:srgbClr val="002060"/>
                </a:solidFill>
                <a:latin typeface="Calibri" pitchFamily="34" charset="0"/>
              </a:rPr>
              <a:t>el testimonio </a:t>
            </a:r>
            <a:r>
              <a:rPr lang="es-ES" dirty="0">
                <a:solidFill>
                  <a:srgbClr val="002060"/>
                </a:solidFill>
                <a:latin typeface="Calibri" pitchFamily="34" charset="0"/>
              </a:rPr>
              <a:t>de la vida se ha convertido en una condición esencial con vistas a una eficacia real </a:t>
            </a:r>
            <a:r>
              <a:rPr lang="es-ES" dirty="0" smtClean="0">
                <a:solidFill>
                  <a:srgbClr val="002060"/>
                </a:solidFill>
                <a:latin typeface="Calibri" pitchFamily="34" charset="0"/>
              </a:rPr>
              <a:t>de la evangelización</a:t>
            </a:r>
            <a:r>
              <a:rPr lang="es-ES" dirty="0">
                <a:solidFill>
                  <a:srgbClr val="002060"/>
                </a:solidFill>
                <a:latin typeface="Calibri" pitchFamily="34" charset="0"/>
              </a:rPr>
              <a:t>» </a:t>
            </a:r>
            <a:endParaRPr lang="es-ES" dirty="0" smtClean="0">
              <a:solidFill>
                <a:srgbClr val="002060"/>
              </a:solidFill>
              <a:latin typeface="Calibri" pitchFamily="34" charset="0"/>
            </a:endParaRPr>
          </a:p>
          <a:p>
            <a:pPr>
              <a:spcBef>
                <a:spcPct val="50000"/>
              </a:spcBef>
            </a:pPr>
            <a:r>
              <a:rPr lang="es-ES" dirty="0" smtClean="0">
                <a:solidFill>
                  <a:srgbClr val="002060"/>
                </a:solidFill>
                <a:latin typeface="Calibri" pitchFamily="34" charset="0"/>
              </a:rPr>
              <a:t>(</a:t>
            </a:r>
            <a:r>
              <a:rPr lang="es-ES" dirty="0">
                <a:solidFill>
                  <a:srgbClr val="002060"/>
                </a:solidFill>
                <a:latin typeface="Calibri" pitchFamily="34" charset="0"/>
              </a:rPr>
              <a:t>Pablo VI, </a:t>
            </a:r>
            <a:r>
              <a:rPr lang="es-ES" i="1" dirty="0" err="1">
                <a:solidFill>
                  <a:srgbClr val="002060"/>
                </a:solidFill>
                <a:latin typeface="Calibri" pitchFamily="34" charset="0"/>
              </a:rPr>
              <a:t>Evangelii</a:t>
            </a:r>
            <a:r>
              <a:rPr lang="es-ES" i="1" dirty="0">
                <a:solidFill>
                  <a:srgbClr val="002060"/>
                </a:solidFill>
                <a:latin typeface="Calibri" pitchFamily="34" charset="0"/>
              </a:rPr>
              <a:t> </a:t>
            </a:r>
            <a:r>
              <a:rPr lang="es-ES" i="1" dirty="0" err="1">
                <a:solidFill>
                  <a:srgbClr val="002060"/>
                </a:solidFill>
                <a:latin typeface="Calibri" pitchFamily="34" charset="0"/>
              </a:rPr>
              <a:t>nuntiandi</a:t>
            </a:r>
            <a:r>
              <a:rPr lang="es-ES" dirty="0">
                <a:solidFill>
                  <a:srgbClr val="002060"/>
                </a:solidFill>
                <a:latin typeface="Calibri" pitchFamily="34" charset="0"/>
              </a:rPr>
              <a:t>, 76)</a:t>
            </a:r>
          </a:p>
        </p:txBody>
      </p:sp>
      <p:pic>
        <p:nvPicPr>
          <p:cNvPr id="35842" name="Picture 2" descr="C:\Documents and Settings\Goyo\Mis documentos\Mis imágenes\Fotos para la presentación catecumenado bautismal\vela 2.jpg"/>
          <p:cNvPicPr>
            <a:picLocks noChangeAspect="1" noChangeArrowheads="1"/>
          </p:cNvPicPr>
          <p:nvPr/>
        </p:nvPicPr>
        <p:blipFill>
          <a:blip r:embed="rId2" cstate="print">
            <a:clrChange>
              <a:clrFrom>
                <a:srgbClr val="020100"/>
              </a:clrFrom>
              <a:clrTo>
                <a:srgbClr val="020100">
                  <a:alpha val="0"/>
                </a:srgbClr>
              </a:clrTo>
            </a:clrChange>
          </a:blip>
          <a:srcRect/>
          <a:stretch>
            <a:fillRect/>
          </a:stretch>
        </p:blipFill>
        <p:spPr bwMode="auto">
          <a:xfrm>
            <a:off x="5471592" y="3933056"/>
            <a:ext cx="3672408" cy="2754306"/>
          </a:xfrm>
          <a:prstGeom prst="rect">
            <a:avLst/>
          </a:prstGeom>
          <a:noFill/>
        </p:spPr>
      </p:pic>
      <p:sp>
        <p:nvSpPr>
          <p:cNvPr id="5" name="4 CuadroTexto"/>
          <p:cNvSpPr txBox="1"/>
          <p:nvPr/>
        </p:nvSpPr>
        <p:spPr>
          <a:xfrm>
            <a:off x="8135888" y="6457890"/>
            <a:ext cx="1008112" cy="400110"/>
          </a:xfrm>
          <a:prstGeom prst="rect">
            <a:avLst/>
          </a:prstGeom>
          <a:noFill/>
        </p:spPr>
        <p:txBody>
          <a:bodyPr wrap="square" rtlCol="0">
            <a:spAutoFit/>
          </a:bodyPr>
          <a:lstStyle/>
          <a:p>
            <a:pPr algn="ctr"/>
            <a:r>
              <a:rPr lang="es-ES" sz="2000" b="1" dirty="0" smtClean="0">
                <a:latin typeface="Calibri" pitchFamily="34" charset="0"/>
                <a:hlinkClick r:id="" action="ppaction://noaction"/>
              </a:rPr>
              <a:t>Índice</a:t>
            </a:r>
            <a:endParaRPr lang="es-ES" sz="2000" b="1" dirty="0">
              <a:latin typeface="Calibri" pitchFamily="34" charset="0"/>
            </a:endParaRPr>
          </a:p>
        </p:txBody>
      </p:sp>
    </p:spTree>
    <p:extLst>
      <p:ext uri="{BB962C8B-B14F-4D97-AF65-F5344CB8AC3E}">
        <p14:creationId xmlns:p14="http://schemas.microsoft.com/office/powerpoint/2010/main" val="15113479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35842"/>
                                        </p:tgtEl>
                                        <p:attrNameLst>
                                          <p:attrName>style.visibility</p:attrName>
                                        </p:attrNameLst>
                                      </p:cBhvr>
                                      <p:to>
                                        <p:strVal val="visible"/>
                                      </p:to>
                                    </p:set>
                                    <p:animEffect transition="in" filter="fade">
                                      <p:cBhvr>
                                        <p:cTn id="13"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ANTECEDENTES</a:t>
            </a:r>
            <a:endParaRPr lang="es-ES" dirty="0"/>
          </a:p>
        </p:txBody>
      </p:sp>
      <p:sp>
        <p:nvSpPr>
          <p:cNvPr id="4" name="2 Marcador de contenido"/>
          <p:cNvSpPr>
            <a:spLocks noGrp="1"/>
          </p:cNvSpPr>
          <p:nvPr>
            <p:ph idx="1"/>
          </p:nvPr>
        </p:nvSpPr>
        <p:spPr/>
        <p:txBody>
          <a:bodyPr/>
          <a:lstStyle/>
          <a:p>
            <a:pPr marL="64008" indent="0">
              <a:buNone/>
            </a:pPr>
            <a:r>
              <a:rPr lang="es-ES" dirty="0" smtClean="0"/>
              <a:t> </a:t>
            </a:r>
          </a:p>
          <a:p>
            <a:r>
              <a:rPr lang="es-ES" dirty="0" smtClean="0"/>
              <a:t>A partir del Concilio Vaticano II la Iglesia re-definió su:  </a:t>
            </a:r>
          </a:p>
          <a:p>
            <a:r>
              <a:rPr lang="es-ES" dirty="0" smtClean="0"/>
              <a:t> Ser  Mediante el gran “</a:t>
            </a:r>
            <a:r>
              <a:rPr lang="es-ES" dirty="0" err="1" smtClean="0"/>
              <a:t>agiornamiento</a:t>
            </a:r>
            <a:r>
              <a:rPr lang="es-ES" dirty="0" smtClean="0"/>
              <a:t>”  </a:t>
            </a:r>
          </a:p>
          <a:p>
            <a:r>
              <a:rPr lang="es-ES" dirty="0" smtClean="0"/>
              <a:t> Quehacer  Mediante el lanzamiento al apostolado   </a:t>
            </a:r>
          </a:p>
          <a:p>
            <a:r>
              <a:rPr lang="es-ES" dirty="0" smtClean="0"/>
              <a:t> Relacionarse  Mediante la apertura a otras confesiones </a:t>
            </a:r>
          </a:p>
          <a:p>
            <a:endParaRPr lang="es-ES" dirty="0"/>
          </a:p>
        </p:txBody>
      </p:sp>
    </p:spTree>
    <p:extLst>
      <p:ext uri="{BB962C8B-B14F-4D97-AF65-F5344CB8AC3E}">
        <p14:creationId xmlns:p14="http://schemas.microsoft.com/office/powerpoint/2010/main" val="378474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ál es nuestra mis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198"/>
            <a:ext cx="6631108" cy="315624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188640"/>
            <a:ext cx="8229600" cy="1399032"/>
          </a:xfrm>
        </p:spPr>
        <p:txBody>
          <a:bodyPr/>
          <a:lstStyle/>
          <a:p>
            <a:r>
              <a:rPr lang="es-ES" b="1" dirty="0"/>
              <a:t>La catequesis</a:t>
            </a:r>
            <a:endParaRPr lang="es-ES" dirty="0"/>
          </a:p>
        </p:txBody>
      </p:sp>
      <p:sp>
        <p:nvSpPr>
          <p:cNvPr id="3" name="2 Marcador de contenido"/>
          <p:cNvSpPr>
            <a:spLocks noGrp="1"/>
          </p:cNvSpPr>
          <p:nvPr>
            <p:ph idx="1"/>
          </p:nvPr>
        </p:nvSpPr>
        <p:spPr>
          <a:xfrm>
            <a:off x="107504" y="3501008"/>
            <a:ext cx="8856984" cy="3212976"/>
          </a:xfrm>
        </p:spPr>
        <p:txBody>
          <a:bodyPr>
            <a:normAutofit lnSpcReduction="10000"/>
          </a:bodyPr>
          <a:lstStyle/>
          <a:p>
            <a:r>
              <a:rPr lang="es-ES" sz="2400" dirty="0" smtClean="0"/>
              <a:t>A </a:t>
            </a:r>
            <a:r>
              <a:rPr lang="es-ES" sz="2400" dirty="0"/>
              <a:t>propósito de la evangelización, un medio que no se puede descuidar es la enseñanza catequética. La inteligencia, sobre todo tratándose de niños y adolescentes, necesita aprender mediante una enseñanza religiosa sistemática los datos fundamentales, el contenido vivo de la verdad que Dios ha querido transmitirnos y que la Iglesia ha procurado expresar de manera cada vez más perfecta a lo largo de la historia.</a:t>
            </a:r>
          </a:p>
          <a:p>
            <a:endParaRPr lang="es-ES" sz="2400" dirty="0"/>
          </a:p>
        </p:txBody>
      </p:sp>
    </p:spTree>
    <p:extLst>
      <p:ext uri="{BB962C8B-B14F-4D97-AF65-F5344CB8AC3E}">
        <p14:creationId xmlns:p14="http://schemas.microsoft.com/office/powerpoint/2010/main" val="136323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4.bp.blogspot.com/-ZQ1XipAsz0w/Thj_vfLkOUI/AAAAAAAADG0/SmfuA6u6itQ/s1600/elsembrador.jpg"/>
          <p:cNvPicPr>
            <a:picLocks noChangeAspect="1" noChangeArrowheads="1"/>
          </p:cNvPicPr>
          <p:nvPr/>
        </p:nvPicPr>
        <p:blipFill>
          <a:blip r:embed="rId2" cstate="print"/>
          <a:srcRect/>
          <a:stretch>
            <a:fillRect/>
          </a:stretch>
        </p:blipFill>
        <p:spPr bwMode="auto">
          <a:xfrm>
            <a:off x="3203848" y="2636912"/>
            <a:ext cx="5544616" cy="4100076"/>
          </a:xfrm>
          <a:prstGeom prst="roundRect">
            <a:avLst>
              <a:gd name="adj" fmla="val 12086"/>
            </a:avLst>
          </a:prstGeom>
          <a:noFill/>
        </p:spPr>
      </p:pic>
      <p:sp>
        <p:nvSpPr>
          <p:cNvPr id="2" name="1 Título"/>
          <p:cNvSpPr>
            <a:spLocks noGrp="1"/>
          </p:cNvSpPr>
          <p:nvPr>
            <p:ph type="title"/>
          </p:nvPr>
        </p:nvSpPr>
        <p:spPr/>
        <p:txBody>
          <a:bodyPr/>
          <a:lstStyle/>
          <a:p>
            <a:r>
              <a:rPr lang="es-ES" b="1" dirty="0"/>
              <a:t>Destino universal</a:t>
            </a:r>
            <a:r>
              <a:rPr lang="es-ES" dirty="0"/>
              <a:t/>
            </a:r>
            <a:br>
              <a:rPr lang="es-ES" dirty="0"/>
            </a:br>
            <a:endParaRPr lang="es-ES" dirty="0"/>
          </a:p>
        </p:txBody>
      </p:sp>
      <p:sp>
        <p:nvSpPr>
          <p:cNvPr id="3" name="2 Marcador de contenido"/>
          <p:cNvSpPr>
            <a:spLocks noGrp="1"/>
          </p:cNvSpPr>
          <p:nvPr>
            <p:ph idx="1"/>
          </p:nvPr>
        </p:nvSpPr>
        <p:spPr/>
        <p:txBody>
          <a:bodyPr/>
          <a:lstStyle/>
          <a:p>
            <a:r>
              <a:rPr lang="es-ES" dirty="0" smtClean="0"/>
              <a:t>Las </a:t>
            </a:r>
            <a:r>
              <a:rPr lang="es-ES" dirty="0"/>
              <a:t>últimas palabras de Jesús en el Evangelio de Marcos confieren a la evangelización, que el Señor confía a los Apóstoles, una universalidad sin fronteras: "Id por todo el mundo y predicad el Evangelio a toda criatura".</a:t>
            </a:r>
          </a:p>
        </p:txBody>
      </p:sp>
    </p:spTree>
    <p:extLst>
      <p:ext uri="{BB962C8B-B14F-4D97-AF65-F5344CB8AC3E}">
        <p14:creationId xmlns:p14="http://schemas.microsoft.com/office/powerpoint/2010/main" val="148789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9" presetClass="emph" presetSubtype="0" nodeType="afterEffect">
                                  <p:stCondLst>
                                    <p:cond delay="1000"/>
                                  </p:stCondLst>
                                  <p:childTnLst>
                                    <p:set>
                                      <p:cBhvr rctx="PPT">
                                        <p:cTn id="11" dur="indefinite"/>
                                        <p:tgtEl>
                                          <p:spTgt spid="4"/>
                                        </p:tgtEl>
                                        <p:attrNameLst>
                                          <p:attrName>style.opacity</p:attrName>
                                        </p:attrNameLst>
                                      </p:cBhvr>
                                      <p:to>
                                        <p:strVal val="0.2"/>
                                      </p:to>
                                    </p:set>
                                    <p:animEffect filter="image" prLst="opacity: 0.2">
                                      <p:cBhvr rctx="IE">
                                        <p:cTn id="1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d por todo el mundo y proclamad el evangelio” | Rancho Viejo, experiencia  de un mes misio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564" y="7937"/>
            <a:ext cx="3366436" cy="478356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b="1" dirty="0"/>
              <a:t>Primer anuncio </a:t>
            </a:r>
            <a:r>
              <a:rPr lang="es-ES" b="1" dirty="0" smtClean="0"/>
              <a:t/>
            </a:r>
            <a:br>
              <a:rPr lang="es-ES" b="1" dirty="0" smtClean="0"/>
            </a:br>
            <a:r>
              <a:rPr lang="es-ES" b="1" dirty="0"/>
              <a:t> </a:t>
            </a:r>
            <a:r>
              <a:rPr lang="es-ES" b="1" dirty="0" smtClean="0"/>
              <a:t>    a </a:t>
            </a:r>
            <a:r>
              <a:rPr lang="es-ES" b="1" dirty="0"/>
              <a:t>los que están lejos</a:t>
            </a:r>
            <a:endParaRPr lang="es-ES" dirty="0"/>
          </a:p>
        </p:txBody>
      </p:sp>
      <p:sp>
        <p:nvSpPr>
          <p:cNvPr id="3" name="2 Marcador de contenido"/>
          <p:cNvSpPr>
            <a:spLocks noGrp="1"/>
          </p:cNvSpPr>
          <p:nvPr>
            <p:ph idx="1"/>
          </p:nvPr>
        </p:nvSpPr>
        <p:spPr>
          <a:xfrm>
            <a:off x="0" y="1772816"/>
            <a:ext cx="8892480" cy="4572000"/>
          </a:xfrm>
        </p:spPr>
        <p:txBody>
          <a:bodyPr>
            <a:normAutofit fontScale="85000" lnSpcReduction="20000"/>
          </a:bodyPr>
          <a:lstStyle/>
          <a:p>
            <a:r>
              <a:rPr lang="es-ES" dirty="0" smtClean="0">
                <a:solidFill>
                  <a:schemeClr val="accent3">
                    <a:lumMod val="40000"/>
                    <a:lumOff val="60000"/>
                  </a:schemeClr>
                </a:solidFill>
              </a:rPr>
              <a:t>Revelar </a:t>
            </a:r>
            <a:r>
              <a:rPr lang="es-ES" dirty="0">
                <a:solidFill>
                  <a:schemeClr val="accent3">
                    <a:lumMod val="40000"/>
                    <a:lumOff val="60000"/>
                  </a:schemeClr>
                </a:solidFill>
              </a:rPr>
              <a:t>a Jesucristo y su Evangelio a los </a:t>
            </a:r>
            <a:r>
              <a:rPr lang="es-ES" dirty="0" smtClean="0">
                <a:solidFill>
                  <a:schemeClr val="accent3">
                    <a:lumMod val="40000"/>
                    <a:lumOff val="60000"/>
                  </a:schemeClr>
                </a:solidFill>
              </a:rPr>
              <a:t>           que </a:t>
            </a:r>
            <a:r>
              <a:rPr lang="es-ES" dirty="0">
                <a:solidFill>
                  <a:schemeClr val="accent3">
                    <a:lumMod val="40000"/>
                    <a:lumOff val="60000"/>
                  </a:schemeClr>
                </a:solidFill>
              </a:rPr>
              <a:t>no los conocen: he ahí </a:t>
            </a:r>
            <a:r>
              <a:rPr lang="es-ES" dirty="0" smtClean="0">
                <a:solidFill>
                  <a:schemeClr val="accent3">
                    <a:lumMod val="40000"/>
                    <a:lumOff val="60000"/>
                  </a:schemeClr>
                </a:solidFill>
              </a:rPr>
              <a:t>                                       el </a:t>
            </a:r>
            <a:r>
              <a:rPr lang="es-ES" dirty="0">
                <a:solidFill>
                  <a:schemeClr val="accent3">
                    <a:lumMod val="40000"/>
                    <a:lumOff val="60000"/>
                  </a:schemeClr>
                </a:solidFill>
              </a:rPr>
              <a:t>programa fundamental </a:t>
            </a:r>
            <a:r>
              <a:rPr lang="es-ES" dirty="0" smtClean="0">
                <a:solidFill>
                  <a:schemeClr val="accent3">
                    <a:lumMod val="40000"/>
                    <a:lumOff val="60000"/>
                  </a:schemeClr>
                </a:solidFill>
              </a:rPr>
              <a:t>que                             </a:t>
            </a:r>
            <a:r>
              <a:rPr lang="es-ES" dirty="0">
                <a:solidFill>
                  <a:schemeClr val="accent3">
                    <a:lumMod val="40000"/>
                    <a:lumOff val="60000"/>
                  </a:schemeClr>
                </a:solidFill>
              </a:rPr>
              <a:t>la Iglesia, desde la mañana </a:t>
            </a:r>
            <a:r>
              <a:rPr lang="es-ES" dirty="0" smtClean="0">
                <a:solidFill>
                  <a:schemeClr val="accent3">
                    <a:lumMod val="40000"/>
                    <a:lumOff val="60000"/>
                  </a:schemeClr>
                </a:solidFill>
              </a:rPr>
              <a:t>                  de </a:t>
            </a:r>
            <a:r>
              <a:rPr lang="es-ES" dirty="0">
                <a:solidFill>
                  <a:schemeClr val="accent3">
                    <a:lumMod val="40000"/>
                    <a:lumOff val="60000"/>
                  </a:schemeClr>
                </a:solidFill>
              </a:rPr>
              <a:t>Pentecostés, ha asumido, </a:t>
            </a:r>
            <a:r>
              <a:rPr lang="es-ES" dirty="0" smtClean="0">
                <a:solidFill>
                  <a:schemeClr val="accent3">
                    <a:lumMod val="40000"/>
                    <a:lumOff val="60000"/>
                  </a:schemeClr>
                </a:solidFill>
              </a:rPr>
              <a:t>como                            </a:t>
            </a:r>
            <a:r>
              <a:rPr lang="es-ES" dirty="0">
                <a:solidFill>
                  <a:schemeClr val="accent3">
                    <a:lumMod val="40000"/>
                    <a:lumOff val="60000"/>
                  </a:schemeClr>
                </a:solidFill>
              </a:rPr>
              <a:t>recibido de su Fundador.</a:t>
            </a:r>
          </a:p>
          <a:p>
            <a:r>
              <a:rPr lang="es-ES" dirty="0">
                <a:solidFill>
                  <a:schemeClr val="accent3">
                    <a:lumMod val="40000"/>
                    <a:lumOff val="60000"/>
                  </a:schemeClr>
                </a:solidFill>
              </a:rPr>
              <a:t>La Iglesia lleva a efecto </a:t>
            </a:r>
            <a:r>
              <a:rPr lang="es-ES" dirty="0" smtClean="0">
                <a:solidFill>
                  <a:schemeClr val="accent3">
                    <a:lumMod val="40000"/>
                    <a:lumOff val="60000"/>
                  </a:schemeClr>
                </a:solidFill>
              </a:rPr>
              <a:t>este                                        </a:t>
            </a:r>
            <a:r>
              <a:rPr lang="es-ES" dirty="0">
                <a:solidFill>
                  <a:schemeClr val="accent3">
                    <a:lumMod val="40000"/>
                    <a:lumOff val="60000"/>
                  </a:schemeClr>
                </a:solidFill>
              </a:rPr>
              <a:t>primer anuncio de Jesucristo </a:t>
            </a:r>
            <a:r>
              <a:rPr lang="es-ES" dirty="0" smtClean="0">
                <a:solidFill>
                  <a:schemeClr val="accent3">
                    <a:lumMod val="40000"/>
                    <a:lumOff val="60000"/>
                  </a:schemeClr>
                </a:solidFill>
              </a:rPr>
              <a:t>                           mediante </a:t>
            </a:r>
            <a:r>
              <a:rPr lang="es-ES" dirty="0">
                <a:solidFill>
                  <a:schemeClr val="accent3">
                    <a:lumMod val="40000"/>
                    <a:lumOff val="60000"/>
                  </a:schemeClr>
                </a:solidFill>
              </a:rPr>
              <a:t>una actividad compleja </a:t>
            </a:r>
            <a:r>
              <a:rPr lang="es-ES" dirty="0" smtClean="0">
                <a:solidFill>
                  <a:schemeClr val="accent3">
                    <a:lumMod val="40000"/>
                    <a:lumOff val="60000"/>
                  </a:schemeClr>
                </a:solidFill>
              </a:rPr>
              <a:t>                                            y </a:t>
            </a:r>
            <a:r>
              <a:rPr lang="es-ES" dirty="0">
                <a:solidFill>
                  <a:schemeClr val="accent3">
                    <a:lumMod val="40000"/>
                    <a:lumOff val="60000"/>
                  </a:schemeClr>
                </a:solidFill>
              </a:rPr>
              <a:t>diversificada, que a veces se designa con el nombre de "pre-evangelización", pero que muy bien podría llamarse evangelización, aunque en un estadio de inicio y ciertamente incompleto.</a:t>
            </a:r>
          </a:p>
          <a:p>
            <a:endParaRPr lang="es-ES" dirty="0">
              <a:solidFill>
                <a:schemeClr val="accent3">
                  <a:lumMod val="40000"/>
                  <a:lumOff val="60000"/>
                </a:schemeClr>
              </a:solidFill>
            </a:endParaRPr>
          </a:p>
        </p:txBody>
      </p:sp>
      <p:sp>
        <p:nvSpPr>
          <p:cNvPr id="4" name="AutoShape 2" descr="Id por todo el mundo y proclamad el evangelio” | Rancho Viejo, experiencia  de un mes mision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Id por todo el mundo y proclamad el evangelio” | Rancho Viejo, experiencia  de un mes misione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323224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mos Misioneros con letra | Dibujos de jesús, Biblia dibujos, Dios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0"/>
            <a:ext cx="2973526" cy="22272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b="1" dirty="0"/>
              <a:t>Anuncio al mundo descristianizado</a:t>
            </a:r>
            <a:endParaRPr lang="es-ES" dirty="0"/>
          </a:p>
        </p:txBody>
      </p:sp>
      <p:sp>
        <p:nvSpPr>
          <p:cNvPr id="3" name="2 Marcador de contenido"/>
          <p:cNvSpPr>
            <a:spLocks noGrp="1"/>
          </p:cNvSpPr>
          <p:nvPr>
            <p:ph idx="1"/>
          </p:nvPr>
        </p:nvSpPr>
        <p:spPr>
          <a:xfrm>
            <a:off x="914400" y="2348880"/>
            <a:ext cx="8229600" cy="4572000"/>
          </a:xfrm>
        </p:spPr>
        <p:txBody>
          <a:bodyPr>
            <a:normAutofit fontScale="77500" lnSpcReduction="20000"/>
          </a:bodyPr>
          <a:lstStyle/>
          <a:p>
            <a:r>
              <a:rPr lang="es-ES" dirty="0" smtClean="0"/>
              <a:t>Aunque </a:t>
            </a:r>
            <a:r>
              <a:rPr lang="es-ES" dirty="0"/>
              <a:t>este primer anuncio va dirigido de modo específico a quienes nunca han escuchado la Buena Nueva de Jesús o a los niños, se está volviendo cada vez más necesario, a causa de las situaciones de descristianización frecuentes en nuestros días, para gran número de personas que recibieron el bautismo, pero viven al margen de toda vida cristiana; para las gentes sencillas que tienen una cierta fe, pero conocen poco los fundamentos de la misma; para los intelectuales que sienten necesidad de conocer a Jesucristo bajo una luz distinta de la enseñanza que recibieron en su infancia, y para otros muchos.</a:t>
            </a:r>
          </a:p>
        </p:txBody>
      </p:sp>
    </p:spTree>
    <p:extLst>
      <p:ext uri="{BB962C8B-B14F-4D97-AF65-F5344CB8AC3E}">
        <p14:creationId xmlns:p14="http://schemas.microsoft.com/office/powerpoint/2010/main" val="804490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 Encuentro de formación, sensibilización y animación mision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01750"/>
            <a:ext cx="3309002" cy="265625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b="1" dirty="0"/>
              <a:t>La Iglesia entera </a:t>
            </a:r>
            <a:r>
              <a:rPr lang="es-ES" b="1" dirty="0" smtClean="0"/>
              <a:t/>
            </a:r>
            <a:br>
              <a:rPr lang="es-ES" b="1" dirty="0" smtClean="0"/>
            </a:br>
            <a:r>
              <a:rPr lang="es-ES" b="1" dirty="0"/>
              <a:t>	</a:t>
            </a:r>
            <a:r>
              <a:rPr lang="es-ES" b="1" dirty="0" smtClean="0"/>
              <a:t>			es </a:t>
            </a:r>
            <a:r>
              <a:rPr lang="es-ES" b="1" dirty="0"/>
              <a:t>misionera</a:t>
            </a:r>
            <a:endParaRPr lang="es-ES" dirty="0"/>
          </a:p>
        </p:txBody>
      </p:sp>
      <p:sp>
        <p:nvSpPr>
          <p:cNvPr id="3" name="2 Marcador de contenido"/>
          <p:cNvSpPr>
            <a:spLocks noGrp="1"/>
          </p:cNvSpPr>
          <p:nvPr>
            <p:ph idx="1"/>
          </p:nvPr>
        </p:nvSpPr>
        <p:spPr>
          <a:xfrm>
            <a:off x="179512" y="1628800"/>
            <a:ext cx="8229600" cy="4896544"/>
          </a:xfrm>
        </p:spPr>
        <p:txBody>
          <a:bodyPr>
            <a:normAutofit fontScale="92500" lnSpcReduction="20000"/>
          </a:bodyPr>
          <a:lstStyle/>
          <a:p>
            <a:r>
              <a:rPr lang="es-ES" dirty="0" smtClean="0"/>
              <a:t>Si </a:t>
            </a:r>
            <a:r>
              <a:rPr lang="es-ES" dirty="0"/>
              <a:t>hay hombres que proclaman en el mundo el Evangelio de salvación, lo hacen por mandato, en nombre y con la gracia de Cristo Salvador. ¿Quién tiene, pues, la misión de evangelizar? El Concilio Vaticano II ha dado una respuesta clara: "Incumbe a la Iglesia por mandato divino ir por todo el mundo y anunciar el </a:t>
            </a:r>
            <a:r>
              <a:rPr lang="es-ES" dirty="0" smtClean="0"/>
              <a:t>Evangelio                                    a </a:t>
            </a:r>
            <a:r>
              <a:rPr lang="es-ES" dirty="0"/>
              <a:t>toda creatura" (82</a:t>
            </a:r>
            <a:r>
              <a:rPr lang="es-ES" dirty="0" smtClean="0"/>
              <a:t>).                                </a:t>
            </a:r>
            <a:r>
              <a:rPr lang="es-ES" dirty="0"/>
              <a:t>Y en otro texto afirma: </a:t>
            </a:r>
            <a:r>
              <a:rPr lang="es-ES" dirty="0" smtClean="0"/>
              <a:t>                              "</a:t>
            </a:r>
            <a:r>
              <a:rPr lang="es-ES" dirty="0"/>
              <a:t>La Iglesia entera es misionera, </a:t>
            </a:r>
            <a:r>
              <a:rPr lang="es-ES" dirty="0" smtClean="0"/>
              <a:t>                  la </a:t>
            </a:r>
            <a:r>
              <a:rPr lang="es-ES" dirty="0"/>
              <a:t>obra de evangelización </a:t>
            </a:r>
            <a:r>
              <a:rPr lang="es-ES" dirty="0" smtClean="0"/>
              <a:t>es                          </a:t>
            </a:r>
            <a:r>
              <a:rPr lang="es-ES" dirty="0"/>
              <a:t>un deber fundamental del </a:t>
            </a:r>
            <a:r>
              <a:rPr lang="es-ES" dirty="0" smtClean="0"/>
              <a:t>                            pueblo </a:t>
            </a:r>
            <a:r>
              <a:rPr lang="es-ES" dirty="0"/>
              <a:t>de Dios".</a:t>
            </a:r>
          </a:p>
        </p:txBody>
      </p:sp>
    </p:spTree>
    <p:extLst>
      <p:ext uri="{BB962C8B-B14F-4D97-AF65-F5344CB8AC3E}">
        <p14:creationId xmlns:p14="http://schemas.microsoft.com/office/powerpoint/2010/main" val="13028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Iglesia se reúne para reflexionar sobre:</a:t>
            </a:r>
            <a:endParaRPr lang="es-ES" dirty="0"/>
          </a:p>
        </p:txBody>
      </p:sp>
      <p:sp>
        <p:nvSpPr>
          <p:cNvPr id="3" name="2 Marcador de contenido"/>
          <p:cNvSpPr>
            <a:spLocks noGrp="1"/>
          </p:cNvSpPr>
          <p:nvPr>
            <p:ph idx="1"/>
          </p:nvPr>
        </p:nvSpPr>
        <p:spPr>
          <a:xfrm>
            <a:off x="614247" y="1715399"/>
            <a:ext cx="8229600" cy="2332856"/>
          </a:xfrm>
        </p:spPr>
        <p:txBody>
          <a:bodyPr>
            <a:normAutofit/>
          </a:bodyPr>
          <a:lstStyle/>
          <a:p>
            <a:r>
              <a:rPr lang="es-ES" dirty="0" smtClean="0"/>
              <a:t>¿Qué es evangelizar?  </a:t>
            </a:r>
          </a:p>
          <a:p>
            <a:r>
              <a:rPr lang="es-ES" dirty="0" smtClean="0"/>
              <a:t>¿Cuáles han de ser los contenidos, medios, destinatarios, agentes y espíritu de la evangelización?  </a:t>
            </a:r>
          </a:p>
        </p:txBody>
      </p:sp>
      <p:sp>
        <p:nvSpPr>
          <p:cNvPr id="4" name="1 Título"/>
          <p:cNvSpPr txBox="1">
            <a:spLocks/>
          </p:cNvSpPr>
          <p:nvPr/>
        </p:nvSpPr>
        <p:spPr>
          <a:xfrm>
            <a:off x="323528" y="4077072"/>
            <a:ext cx="8520319" cy="201622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Realizándose la III Asamblea Sinodal en 1974, sobre la evangelización, que nos dio   la </a:t>
            </a:r>
            <a:r>
              <a:rPr lang="es-ES" b="1" i="1" dirty="0" err="1" smtClean="0"/>
              <a:t>Evangelii</a:t>
            </a:r>
            <a:r>
              <a:rPr lang="es-ES" b="1" i="1" dirty="0" smtClean="0"/>
              <a:t> </a:t>
            </a:r>
            <a:r>
              <a:rPr lang="es-ES" b="1" i="1" dirty="0" err="1" smtClean="0"/>
              <a:t>Nuntiandi</a:t>
            </a:r>
            <a:r>
              <a:rPr lang="es-ES" b="1" i="1" dirty="0" smtClean="0"/>
              <a:t> </a:t>
            </a:r>
            <a:r>
              <a:rPr lang="es-ES" dirty="0" smtClean="0"/>
              <a:t>en 1975. </a:t>
            </a:r>
          </a:p>
        </p:txBody>
      </p:sp>
    </p:spTree>
    <p:extLst>
      <p:ext uri="{BB962C8B-B14F-4D97-AF65-F5344CB8AC3E}">
        <p14:creationId xmlns:p14="http://schemas.microsoft.com/office/powerpoint/2010/main" val="33289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82 mejores imágenes de Imágenes Fano | Dibujos fano, Catequesis, Catol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089375"/>
            <a:ext cx="3888432" cy="372511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67544" y="299884"/>
            <a:ext cx="8229600" cy="4104456"/>
          </a:xfrm>
        </p:spPr>
        <p:txBody>
          <a:bodyPr>
            <a:normAutofit fontScale="92500"/>
          </a:bodyPr>
          <a:lstStyle/>
          <a:p>
            <a:r>
              <a:rPr lang="es-ES" dirty="0"/>
              <a:t>Trata de la Evangelización en el mundo actual, buscando «confirmar a los hermanos», lo que para él es «un programa de vida y de acción» cotidiano. La lectura de la exhortación impresiona intensamente pues su lozanía y </a:t>
            </a:r>
            <a:r>
              <a:rPr lang="es-ES" dirty="0" smtClean="0"/>
              <a:t>actualidad                           </a:t>
            </a:r>
            <a:r>
              <a:rPr lang="es-ES" dirty="0"/>
              <a:t>permanecen </a:t>
            </a:r>
            <a:r>
              <a:rPr lang="es-ES" dirty="0" smtClean="0"/>
              <a:t>y                                                    </a:t>
            </a:r>
            <a:r>
              <a:rPr lang="es-ES" dirty="0"/>
              <a:t>se abren hacia </a:t>
            </a:r>
            <a:r>
              <a:rPr lang="es-ES" dirty="0" smtClean="0"/>
              <a:t>                                 el </a:t>
            </a:r>
            <a:r>
              <a:rPr lang="es-ES" dirty="0"/>
              <a:t>mañana</a:t>
            </a:r>
            <a:r>
              <a:rPr lang="es-ES" dirty="0" smtClean="0"/>
              <a:t>.</a:t>
            </a:r>
            <a:endParaRPr lang="es-ES" dirty="0"/>
          </a:p>
        </p:txBody>
      </p:sp>
    </p:spTree>
    <p:extLst>
      <p:ext uri="{BB962C8B-B14F-4D97-AF65-F5344CB8AC3E}">
        <p14:creationId xmlns:p14="http://schemas.microsoft.com/office/powerpoint/2010/main" val="391459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6048672"/>
          </a:xfrm>
        </p:spPr>
        <p:txBody>
          <a:bodyPr>
            <a:noAutofit/>
          </a:bodyPr>
          <a:lstStyle/>
          <a:p>
            <a:r>
              <a:rPr lang="es-ES" sz="6600" b="1" dirty="0" smtClean="0"/>
              <a:t>RESUMEN DE 	EVANGELLI</a:t>
            </a:r>
            <a:br>
              <a:rPr lang="es-ES" sz="6600" b="1" dirty="0" smtClean="0"/>
            </a:br>
            <a:r>
              <a:rPr lang="es-ES" sz="6600" b="1" dirty="0" smtClean="0"/>
              <a:t>           NUNTIANDI</a:t>
            </a:r>
            <a:endParaRPr lang="es-ES" sz="6600" b="1" dirty="0"/>
          </a:p>
        </p:txBody>
      </p:sp>
    </p:spTree>
    <p:extLst>
      <p:ext uri="{BB962C8B-B14F-4D97-AF65-F5344CB8AC3E}">
        <p14:creationId xmlns:p14="http://schemas.microsoft.com/office/powerpoint/2010/main" val="283121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amiano » Jesús, siempre en la misma direc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04664"/>
            <a:ext cx="4876800"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1520" y="430182"/>
            <a:ext cx="4824536" cy="1944216"/>
          </a:xfrm>
        </p:spPr>
        <p:txBody>
          <a:bodyPr>
            <a:normAutofit fontScale="90000"/>
          </a:bodyPr>
          <a:lstStyle/>
          <a:p>
            <a:r>
              <a:rPr lang="es-ES" dirty="0"/>
              <a:t>	</a:t>
            </a:r>
            <a:r>
              <a:rPr lang="es-ES" dirty="0" smtClean="0"/>
              <a:t/>
            </a:r>
            <a:br>
              <a:rPr lang="es-ES" dirty="0" smtClean="0"/>
            </a:br>
            <a:r>
              <a:rPr lang="es-ES" sz="4800" b="1" dirty="0"/>
              <a:t>Jesús es el primer evangelizador</a:t>
            </a:r>
            <a:endParaRPr lang="es-ES" sz="5400" dirty="0"/>
          </a:p>
        </p:txBody>
      </p:sp>
      <p:sp>
        <p:nvSpPr>
          <p:cNvPr id="3" name="2 Marcador de contenido"/>
          <p:cNvSpPr>
            <a:spLocks noGrp="1"/>
          </p:cNvSpPr>
          <p:nvPr>
            <p:ph idx="1"/>
          </p:nvPr>
        </p:nvSpPr>
        <p:spPr>
          <a:xfrm>
            <a:off x="179512" y="3863711"/>
            <a:ext cx="8640960" cy="2952328"/>
          </a:xfrm>
        </p:spPr>
        <p:txBody>
          <a:bodyPr>
            <a:normAutofit/>
          </a:bodyPr>
          <a:lstStyle/>
          <a:p>
            <a:r>
              <a:rPr lang="es-ES" dirty="0" smtClean="0"/>
              <a:t>Cristo </a:t>
            </a:r>
            <a:r>
              <a:rPr lang="es-ES" dirty="0"/>
              <a:t>es el gran </a:t>
            </a:r>
            <a:r>
              <a:rPr lang="es-ES" dirty="0" smtClean="0"/>
              <a:t>evangelizador</a:t>
            </a:r>
            <a:r>
              <a:rPr lang="es-ES" dirty="0"/>
              <a:t>. Jesús mismo, Evangelio de Dios, ha sido el primero y el más grande evangelizador. Lo ha sido hasta el final, hasta la perfección, hasta el sacrificio de su existencia terrena.</a:t>
            </a:r>
          </a:p>
        </p:txBody>
      </p:sp>
    </p:spTree>
    <p:extLst>
      <p:ext uri="{BB962C8B-B14F-4D97-AF65-F5344CB8AC3E}">
        <p14:creationId xmlns:p14="http://schemas.microsoft.com/office/powerpoint/2010/main" val="241124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bujos fano Evangelio – Odres Nue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272" y="116632"/>
            <a:ext cx="2474298"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7504" y="404664"/>
            <a:ext cx="8229600" cy="1399032"/>
          </a:xfrm>
        </p:spPr>
        <p:txBody>
          <a:bodyPr>
            <a:normAutofit fontScale="90000"/>
          </a:bodyPr>
          <a:lstStyle/>
          <a:p>
            <a:r>
              <a:rPr lang="es-ES" b="1" dirty="0" smtClean="0"/>
              <a:t/>
            </a:r>
            <a:br>
              <a:rPr lang="es-ES" b="1" dirty="0" smtClean="0"/>
            </a:br>
            <a:r>
              <a:rPr lang="es-ES" b="1" dirty="0" smtClean="0"/>
              <a:t>Cristo </a:t>
            </a:r>
            <a:r>
              <a:rPr lang="es-ES" b="1" dirty="0"/>
              <a:t>anuncia un reino de salvación y liberación</a:t>
            </a:r>
            <a:r>
              <a:rPr lang="es-ES" dirty="0"/>
              <a:t/>
            </a:r>
            <a:br>
              <a:rPr lang="es-ES" dirty="0"/>
            </a:br>
            <a:endParaRPr lang="es-ES" dirty="0"/>
          </a:p>
        </p:txBody>
      </p:sp>
      <p:sp>
        <p:nvSpPr>
          <p:cNvPr id="3" name="2 Marcador de contenido"/>
          <p:cNvSpPr>
            <a:spLocks noGrp="1"/>
          </p:cNvSpPr>
          <p:nvPr>
            <p:ph idx="1"/>
          </p:nvPr>
        </p:nvSpPr>
        <p:spPr>
          <a:xfrm>
            <a:off x="323528" y="2941582"/>
            <a:ext cx="8820472" cy="3916418"/>
          </a:xfrm>
        </p:spPr>
        <p:txBody>
          <a:bodyPr>
            <a:normAutofit fontScale="92500"/>
          </a:bodyPr>
          <a:lstStyle/>
          <a:p>
            <a:r>
              <a:rPr lang="es-ES" sz="2600" dirty="0" smtClean="0"/>
              <a:t>Cristo</a:t>
            </a:r>
            <a:r>
              <a:rPr lang="es-ES" sz="2600" dirty="0"/>
              <a:t>, en cuanto evangelizador, anuncia ante todo un reino, el reino de Dios, tan importante que, en relación a él, todo se convierte en "lo demás", que es dado por añadidura. El núcleo y centro de la buena nueva es la salvación, don de Dios, liberación de todo lo que oprime al hombre, pero sobre todo liberación del pecado y del maligno…todo lo cual inicia en la vida de Cristo y se logra definitivamente por su muerte y resurrección, continuado pacientemente hasta su plena realización.</a:t>
            </a:r>
          </a:p>
          <a:p>
            <a:endParaRPr lang="es-ES" dirty="0"/>
          </a:p>
        </p:txBody>
      </p:sp>
    </p:spTree>
    <p:extLst>
      <p:ext uri="{BB962C8B-B14F-4D97-AF65-F5344CB8AC3E}">
        <p14:creationId xmlns:p14="http://schemas.microsoft.com/office/powerpoint/2010/main" val="1423225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r>
            <a:br>
              <a:rPr lang="es-ES" b="1" dirty="0" smtClean="0"/>
            </a:br>
            <a:r>
              <a:rPr lang="es-ES" b="1" dirty="0" smtClean="0"/>
              <a:t>El </a:t>
            </a:r>
            <a:r>
              <a:rPr lang="es-ES" b="1" dirty="0"/>
              <a:t>reino de Dios llega mediante una conversión profunda</a:t>
            </a:r>
            <a:r>
              <a:rPr lang="es-ES" dirty="0"/>
              <a:t/>
            </a:r>
            <a:br>
              <a:rPr lang="es-ES" dirty="0"/>
            </a:br>
            <a:endParaRPr lang="es-ES" dirty="0"/>
          </a:p>
        </p:txBody>
      </p:sp>
      <p:sp>
        <p:nvSpPr>
          <p:cNvPr id="3" name="2 Marcador de contenido"/>
          <p:cNvSpPr>
            <a:spLocks noGrp="1"/>
          </p:cNvSpPr>
          <p:nvPr>
            <p:ph idx="1"/>
          </p:nvPr>
        </p:nvSpPr>
        <p:spPr>
          <a:xfrm>
            <a:off x="107504" y="1772816"/>
            <a:ext cx="8784976" cy="4536504"/>
          </a:xfrm>
        </p:spPr>
        <p:txBody>
          <a:bodyPr>
            <a:noAutofit/>
          </a:bodyPr>
          <a:lstStyle/>
          <a:p>
            <a:r>
              <a:rPr lang="es-ES" sz="2400" dirty="0" smtClean="0"/>
              <a:t>El </a:t>
            </a:r>
            <a:r>
              <a:rPr lang="es-ES" sz="2400" dirty="0"/>
              <a:t>reino y la salvación pueden ser recibidos por todo hombre como gracia y misericordia y deben ser conquistados con fuerza, fatiga y sufrimiento, </a:t>
            </a:r>
            <a:r>
              <a:rPr lang="es-ES" sz="2400" dirty="0" smtClean="0"/>
              <a:t>con </a:t>
            </a:r>
            <a:r>
              <a:rPr lang="es-ES" sz="2400" dirty="0"/>
              <a:t>una vida conforme </a:t>
            </a:r>
            <a:r>
              <a:rPr lang="es-ES" sz="2400" dirty="0" smtClean="0"/>
              <a:t>al </a:t>
            </a:r>
            <a:r>
              <a:rPr lang="es-ES" sz="2400" dirty="0"/>
              <a:t>Evangelio, con la </a:t>
            </a:r>
            <a:r>
              <a:rPr lang="es-ES" sz="2400" dirty="0" smtClean="0"/>
              <a:t>renuncia </a:t>
            </a:r>
            <a:r>
              <a:rPr lang="es-ES" sz="2400" dirty="0"/>
              <a:t>y la cruz, </a:t>
            </a:r>
            <a:r>
              <a:rPr lang="es-ES" sz="2400" dirty="0" smtClean="0"/>
              <a:t>  </a:t>
            </a:r>
            <a:r>
              <a:rPr lang="es-ES" sz="2400" dirty="0"/>
              <a:t>con el espíritu de las </a:t>
            </a:r>
            <a:r>
              <a:rPr lang="es-ES" sz="2400" dirty="0" smtClean="0"/>
              <a:t>bienaventuranzas</a:t>
            </a:r>
            <a:r>
              <a:rPr lang="es-ES" sz="2400" dirty="0"/>
              <a:t>.                                                        Pero, ante todo, cada  </a:t>
            </a:r>
            <a:r>
              <a:rPr lang="es-ES" sz="2400" dirty="0" smtClean="0"/>
              <a:t>uno </a:t>
            </a:r>
            <a:r>
              <a:rPr lang="es-ES" sz="2400" dirty="0"/>
              <a:t>los consigue mediante                               un total cambio interior</a:t>
            </a:r>
            <a:r>
              <a:rPr lang="es-ES" sz="2400" dirty="0" smtClean="0"/>
              <a:t>, que </a:t>
            </a:r>
            <a:r>
              <a:rPr lang="es-ES" sz="2400" dirty="0"/>
              <a:t>el Evangelio designa con el nombre de </a:t>
            </a:r>
            <a:r>
              <a:rPr lang="es-ES" sz="2400" dirty="0" err="1" smtClean="0"/>
              <a:t>metánoia</a:t>
            </a:r>
            <a:r>
              <a:rPr lang="es-ES" sz="2400" dirty="0"/>
              <a:t>, una conversión radical</a:t>
            </a:r>
            <a:r>
              <a:rPr lang="es-ES" sz="2400" dirty="0" smtClean="0"/>
              <a:t>,                                          </a:t>
            </a:r>
            <a:r>
              <a:rPr lang="es-ES" sz="2400" dirty="0"/>
              <a:t>una transformación </a:t>
            </a:r>
            <a:r>
              <a:rPr lang="es-ES" sz="2400" dirty="0" smtClean="0"/>
              <a:t>profunda de </a:t>
            </a:r>
            <a:r>
              <a:rPr lang="es-ES" sz="2400" dirty="0"/>
              <a:t>la mente y del corazón.</a:t>
            </a:r>
          </a:p>
        </p:txBody>
      </p:sp>
      <p:pic>
        <p:nvPicPr>
          <p:cNvPr id="7172" name="Picture 4" descr="Yo soy el Camino… – Misioneras del Santisimo Sacramento y María Inmacul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085184"/>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43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Hacia una comunidad evangelizada y evangelizadora</a:t>
            </a:r>
            <a:endParaRPr lang="es-ES" dirty="0"/>
          </a:p>
        </p:txBody>
      </p:sp>
      <p:sp>
        <p:nvSpPr>
          <p:cNvPr id="3" name="2 Marcador de contenido"/>
          <p:cNvSpPr>
            <a:spLocks noGrp="1"/>
          </p:cNvSpPr>
          <p:nvPr>
            <p:ph idx="1"/>
          </p:nvPr>
        </p:nvSpPr>
        <p:spPr>
          <a:xfrm>
            <a:off x="31931" y="1844824"/>
            <a:ext cx="8003232" cy="3994464"/>
          </a:xfrm>
        </p:spPr>
        <p:txBody>
          <a:bodyPr>
            <a:normAutofit lnSpcReduction="10000"/>
          </a:bodyPr>
          <a:lstStyle/>
          <a:p>
            <a:r>
              <a:rPr lang="es-ES" dirty="0" smtClean="0"/>
              <a:t>Quienes </a:t>
            </a:r>
            <a:r>
              <a:rPr lang="es-ES" dirty="0"/>
              <a:t>acogen con sinceridad la Buena Nueva, mediante tal acogida y la participación en la fe, se reúnen pues en el nombre </a:t>
            </a:r>
            <a:r>
              <a:rPr lang="es-ES" dirty="0" smtClean="0"/>
              <a:t> de Jesús </a:t>
            </a:r>
            <a:r>
              <a:rPr lang="es-ES" dirty="0"/>
              <a:t>para buscar juntos el reino</a:t>
            </a:r>
            <a:r>
              <a:rPr lang="es-ES" dirty="0" smtClean="0"/>
              <a:t>,                            </a:t>
            </a:r>
            <a:r>
              <a:rPr lang="es-ES" dirty="0"/>
              <a:t>construirlo, vivirlo. </a:t>
            </a:r>
            <a:r>
              <a:rPr lang="es-ES" dirty="0" smtClean="0"/>
              <a:t>                                                 Ellos </a:t>
            </a:r>
            <a:r>
              <a:rPr lang="es-ES" dirty="0"/>
              <a:t>constituyen </a:t>
            </a:r>
            <a:r>
              <a:rPr lang="es-ES" dirty="0" smtClean="0"/>
              <a:t>una                          </a:t>
            </a:r>
            <a:r>
              <a:rPr lang="es-ES" dirty="0"/>
              <a:t>comunidad que </a:t>
            </a:r>
            <a:r>
              <a:rPr lang="es-ES" dirty="0" smtClean="0"/>
              <a:t>es a</a:t>
            </a:r>
          </a:p>
          <a:p>
            <a:pPr marL="64008" indent="0">
              <a:buNone/>
            </a:pPr>
            <a:r>
              <a:rPr lang="es-ES" dirty="0" smtClean="0"/>
              <a:t>    la vez </a:t>
            </a:r>
            <a:r>
              <a:rPr lang="es-ES" dirty="0"/>
              <a:t>evangelizadora.</a:t>
            </a:r>
          </a:p>
          <a:p>
            <a:endParaRPr lang="es-ES" dirty="0"/>
          </a:p>
        </p:txBody>
      </p:sp>
      <p:sp>
        <p:nvSpPr>
          <p:cNvPr id="4" name="AutoShape 2" descr="DIBUJOS FANO | Biblia para niños, Dibujos fano, Catol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220" name="Picture 4" descr="Editorial CCS - Libro: CARTEL DON BOSCO CON FAMILIA SALESIANA (FANO) 100 x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573016"/>
            <a:ext cx="4271013" cy="298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9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TotalTime>
  <Words>1355</Words>
  <Application>Microsoft Office PowerPoint</Application>
  <PresentationFormat>Presentación en pantalla (4:3)</PresentationFormat>
  <Paragraphs>59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Brío</vt:lpstr>
      <vt:lpstr>EVANGELLI      NUNTIANDI</vt:lpstr>
      <vt:lpstr>ANTECEDENTES</vt:lpstr>
      <vt:lpstr>La Iglesia se reúne para reflexionar sobre:</vt:lpstr>
      <vt:lpstr>Presentación de PowerPoint</vt:lpstr>
      <vt:lpstr>RESUMEN DE  EVANGELLI            NUNTIANDI</vt:lpstr>
      <vt:lpstr>  Jesús es el primer evangelizador</vt:lpstr>
      <vt:lpstr> Cristo anuncia un reino de salvación y liberación </vt:lpstr>
      <vt:lpstr> El reino de Dios llega mediante una conversión profunda </vt:lpstr>
      <vt:lpstr>Hacia una comunidad evangelizada y evangelizadora</vt:lpstr>
      <vt:lpstr>La evangelización, vocación propia de la Iglesia</vt:lpstr>
      <vt:lpstr>Renovación de la       humanidad</vt:lpstr>
      <vt:lpstr> Importancia primordial                    del testimonio </vt:lpstr>
      <vt:lpstr>Presentación de PowerPoint</vt:lpstr>
      <vt:lpstr> Necesidad de un anuncio explícito </vt:lpstr>
      <vt:lpstr> Contenido esencial y    elementos secundarios </vt:lpstr>
      <vt:lpstr>Un testimonio al amor del Padre </vt:lpstr>
      <vt:lpstr>Centro del mensaje:      la salvación en Jesucristo</vt:lpstr>
      <vt:lpstr> El testimonio                                          de vida </vt:lpstr>
      <vt:lpstr>Presentación de PowerPoint</vt:lpstr>
      <vt:lpstr>La catequesis</vt:lpstr>
      <vt:lpstr>Destino universal </vt:lpstr>
      <vt:lpstr>Primer anuncio       a los que están lejos</vt:lpstr>
      <vt:lpstr>Anuncio al mundo descristianizado</vt:lpstr>
      <vt:lpstr>La Iglesia entera      es misionera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García</dc:creator>
  <cp:lastModifiedBy>Laura García</cp:lastModifiedBy>
  <cp:revision>22</cp:revision>
  <dcterms:created xsi:type="dcterms:W3CDTF">2020-08-31T13:34:01Z</dcterms:created>
  <dcterms:modified xsi:type="dcterms:W3CDTF">2020-08-31T18:44:35Z</dcterms:modified>
</cp:coreProperties>
</file>