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AR" sz="5400" dirty="0">
                <a:latin typeface="Futura Md BT" panose="020B0602020204020303" pitchFamily="34" charset="0"/>
              </a:rPr>
              <a:t>Mariología</a:t>
            </a:r>
          </a:p>
        </p:txBody>
      </p:sp>
      <p:sp>
        <p:nvSpPr>
          <p:cNvPr id="3" name="Subtítulo 2"/>
          <p:cNvSpPr>
            <a:spLocks noGrp="1"/>
          </p:cNvSpPr>
          <p:nvPr>
            <p:ph type="subTitle" idx="1"/>
          </p:nvPr>
        </p:nvSpPr>
        <p:spPr/>
        <p:txBody>
          <a:bodyPr/>
          <a:lstStyle/>
          <a:p>
            <a:r>
              <a:rPr lang="es-AR" dirty="0"/>
              <a:t>María y la iglesia</a:t>
            </a:r>
          </a:p>
        </p:txBody>
      </p:sp>
      <p:pic>
        <p:nvPicPr>
          <p:cNvPr id="4" name="Imagen 3"/>
          <p:cNvPicPr>
            <a:picLocks noChangeAspect="1"/>
          </p:cNvPicPr>
          <p:nvPr/>
        </p:nvPicPr>
        <p:blipFill>
          <a:blip r:embed="rId2"/>
          <a:stretch>
            <a:fillRect/>
          </a:stretch>
        </p:blipFill>
        <p:spPr>
          <a:xfrm>
            <a:off x="1175330" y="638175"/>
            <a:ext cx="4325357" cy="5419725"/>
          </a:xfrm>
          <a:prstGeom prst="rect">
            <a:avLst/>
          </a:prstGeom>
        </p:spPr>
      </p:pic>
    </p:spTree>
    <p:extLst>
      <p:ext uri="{BB962C8B-B14F-4D97-AF65-F5344CB8AC3E}">
        <p14:creationId xmlns:p14="http://schemas.microsoft.com/office/powerpoint/2010/main" val="227681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005" y="-110954"/>
            <a:ext cx="10131425" cy="1063544"/>
          </a:xfrm>
        </p:spPr>
        <p:txBody>
          <a:bodyPr>
            <a:normAutofit/>
          </a:bodyPr>
          <a:lstStyle/>
          <a:p>
            <a:pPr algn="ctr"/>
            <a:r>
              <a:rPr lang="es-AR" u="sng" dirty="0"/>
              <a:t>Asunción  a  los  cielos</a:t>
            </a:r>
          </a:p>
        </p:txBody>
      </p:sp>
      <p:pic>
        <p:nvPicPr>
          <p:cNvPr id="4" name="Marcador de contenido 3"/>
          <p:cNvPicPr>
            <a:picLocks noGrp="1" noChangeAspect="1"/>
          </p:cNvPicPr>
          <p:nvPr>
            <p:ph idx="1"/>
          </p:nvPr>
        </p:nvPicPr>
        <p:blipFill>
          <a:blip r:embed="rId2"/>
          <a:stretch>
            <a:fillRect/>
          </a:stretch>
        </p:blipFill>
        <p:spPr>
          <a:xfrm>
            <a:off x="852005" y="1134643"/>
            <a:ext cx="4223896" cy="1618110"/>
          </a:xfrm>
          <a:prstGeom prst="rect">
            <a:avLst/>
          </a:prstGeom>
          <a:effectLst>
            <a:glow rad="228600">
              <a:schemeClr val="accent2">
                <a:satMod val="175000"/>
                <a:alpha val="40000"/>
              </a:schemeClr>
            </a:glow>
          </a:effectLst>
        </p:spPr>
      </p:pic>
      <p:pic>
        <p:nvPicPr>
          <p:cNvPr id="5" name="Imagen 4"/>
          <p:cNvPicPr>
            <a:picLocks noChangeAspect="1"/>
          </p:cNvPicPr>
          <p:nvPr/>
        </p:nvPicPr>
        <p:blipFill>
          <a:blip r:embed="rId3"/>
          <a:stretch>
            <a:fillRect/>
          </a:stretch>
        </p:blipFill>
        <p:spPr>
          <a:xfrm>
            <a:off x="477408" y="2875309"/>
            <a:ext cx="4973090" cy="1168540"/>
          </a:xfrm>
          <a:prstGeom prst="rect">
            <a:avLst/>
          </a:prstGeom>
          <a:effectLst>
            <a:glow rad="228600">
              <a:schemeClr val="accent2">
                <a:satMod val="175000"/>
                <a:alpha val="40000"/>
              </a:schemeClr>
            </a:glow>
          </a:effectLst>
        </p:spPr>
      </p:pic>
      <p:pic>
        <p:nvPicPr>
          <p:cNvPr id="6" name="Imagen 5"/>
          <p:cNvPicPr>
            <a:picLocks noChangeAspect="1"/>
          </p:cNvPicPr>
          <p:nvPr/>
        </p:nvPicPr>
        <p:blipFill>
          <a:blip r:embed="rId4"/>
          <a:stretch>
            <a:fillRect/>
          </a:stretch>
        </p:blipFill>
        <p:spPr>
          <a:xfrm>
            <a:off x="1075559" y="4166405"/>
            <a:ext cx="3776788" cy="727819"/>
          </a:xfrm>
          <a:prstGeom prst="rect">
            <a:avLst/>
          </a:prstGeom>
          <a:effectLst>
            <a:glow rad="228600">
              <a:schemeClr val="accent2">
                <a:satMod val="175000"/>
                <a:alpha val="40000"/>
              </a:schemeClr>
            </a:glow>
          </a:effectLst>
        </p:spPr>
      </p:pic>
      <p:pic>
        <p:nvPicPr>
          <p:cNvPr id="7" name="Imagen 6"/>
          <p:cNvPicPr>
            <a:picLocks noChangeAspect="1"/>
          </p:cNvPicPr>
          <p:nvPr/>
        </p:nvPicPr>
        <p:blipFill>
          <a:blip r:embed="rId5"/>
          <a:stretch>
            <a:fillRect/>
          </a:stretch>
        </p:blipFill>
        <p:spPr>
          <a:xfrm>
            <a:off x="6797730" y="855786"/>
            <a:ext cx="3666482" cy="4810425"/>
          </a:xfrm>
          <a:prstGeom prst="rect">
            <a:avLst/>
          </a:prstGeom>
        </p:spPr>
      </p:pic>
      <p:pic>
        <p:nvPicPr>
          <p:cNvPr id="8" name="Imagen 7"/>
          <p:cNvPicPr>
            <a:picLocks noChangeAspect="1"/>
          </p:cNvPicPr>
          <p:nvPr/>
        </p:nvPicPr>
        <p:blipFill>
          <a:blip r:embed="rId6"/>
          <a:stretch>
            <a:fillRect/>
          </a:stretch>
        </p:blipFill>
        <p:spPr>
          <a:xfrm>
            <a:off x="1075559" y="5016780"/>
            <a:ext cx="3776788" cy="1625108"/>
          </a:xfrm>
          <a:prstGeom prst="rect">
            <a:avLst/>
          </a:prstGeom>
          <a:effectLst>
            <a:glow rad="228600">
              <a:schemeClr val="accent2">
                <a:satMod val="175000"/>
                <a:alpha val="40000"/>
              </a:schemeClr>
            </a:glow>
          </a:effectLst>
        </p:spPr>
      </p:pic>
      <p:pic>
        <p:nvPicPr>
          <p:cNvPr id="9" name="Imagen 8"/>
          <p:cNvPicPr>
            <a:picLocks noChangeAspect="1"/>
          </p:cNvPicPr>
          <p:nvPr/>
        </p:nvPicPr>
        <p:blipFill>
          <a:blip r:embed="rId7"/>
          <a:stretch>
            <a:fillRect/>
          </a:stretch>
        </p:blipFill>
        <p:spPr>
          <a:xfrm>
            <a:off x="5663590" y="5848264"/>
            <a:ext cx="5934763" cy="82835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11260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0652" y="90853"/>
            <a:ext cx="10131425" cy="955431"/>
          </a:xfrm>
        </p:spPr>
        <p:txBody>
          <a:bodyPr/>
          <a:lstStyle/>
          <a:p>
            <a:pPr algn="ctr"/>
            <a:r>
              <a:rPr lang="es-AR" b="1" u="sng"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La devoción a MARÍA</a:t>
            </a:r>
          </a:p>
        </p:txBody>
      </p:sp>
      <p:pic>
        <p:nvPicPr>
          <p:cNvPr id="4" name="Marcador de contenido 3"/>
          <p:cNvPicPr>
            <a:picLocks noGrp="1" noChangeAspect="1"/>
          </p:cNvPicPr>
          <p:nvPr>
            <p:ph idx="1"/>
          </p:nvPr>
        </p:nvPicPr>
        <p:blipFill>
          <a:blip r:embed="rId2"/>
          <a:stretch>
            <a:fillRect/>
          </a:stretch>
        </p:blipFill>
        <p:spPr>
          <a:xfrm>
            <a:off x="375633" y="1640904"/>
            <a:ext cx="5888958" cy="1348456"/>
          </a:xfrm>
          <a:prstGeom prst="rect">
            <a:avLst/>
          </a:prstGeom>
        </p:spPr>
      </p:pic>
      <p:pic>
        <p:nvPicPr>
          <p:cNvPr id="5" name="Imagen 4"/>
          <p:cNvPicPr>
            <a:picLocks noChangeAspect="1"/>
          </p:cNvPicPr>
          <p:nvPr/>
        </p:nvPicPr>
        <p:blipFill>
          <a:blip r:embed="rId3"/>
          <a:stretch>
            <a:fillRect/>
          </a:stretch>
        </p:blipFill>
        <p:spPr>
          <a:xfrm>
            <a:off x="678042" y="3583980"/>
            <a:ext cx="5073471" cy="2767348"/>
          </a:xfrm>
          <a:prstGeom prst="rect">
            <a:avLst/>
          </a:prstGeom>
        </p:spPr>
      </p:pic>
      <p:pic>
        <p:nvPicPr>
          <p:cNvPr id="6" name="Imagen 5"/>
          <p:cNvPicPr>
            <a:picLocks noChangeAspect="1"/>
          </p:cNvPicPr>
          <p:nvPr/>
        </p:nvPicPr>
        <p:blipFill>
          <a:blip r:embed="rId4"/>
          <a:stretch>
            <a:fillRect/>
          </a:stretch>
        </p:blipFill>
        <p:spPr>
          <a:xfrm>
            <a:off x="7010241" y="2094272"/>
            <a:ext cx="4646313" cy="2979416"/>
          </a:xfrm>
          <a:prstGeom prst="rect">
            <a:avLst/>
          </a:prstGeom>
        </p:spPr>
      </p:pic>
    </p:spTree>
    <p:extLst>
      <p:ext uri="{BB962C8B-B14F-4D97-AF65-F5344CB8AC3E}">
        <p14:creationId xmlns:p14="http://schemas.microsoft.com/office/powerpoint/2010/main" val="409725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146" y="8792"/>
            <a:ext cx="10131425" cy="1456267"/>
          </a:xfrm>
        </p:spPr>
        <p:txBody>
          <a:bodyPr/>
          <a:lstStyle/>
          <a:p>
            <a:r>
              <a:rPr lang="es-AR" dirty="0"/>
              <a:t>María en Lumen Gentium</a:t>
            </a:r>
          </a:p>
        </p:txBody>
      </p:sp>
      <p:sp>
        <p:nvSpPr>
          <p:cNvPr id="3" name="Marcador de contenido 2"/>
          <p:cNvSpPr>
            <a:spLocks noGrp="1"/>
          </p:cNvSpPr>
          <p:nvPr>
            <p:ph idx="1"/>
          </p:nvPr>
        </p:nvSpPr>
        <p:spPr>
          <a:xfrm>
            <a:off x="1521071" y="1895883"/>
            <a:ext cx="10131425" cy="3649133"/>
          </a:xfrm>
        </p:spPr>
        <p:txBody>
          <a:bodyPr>
            <a:normAutofit/>
          </a:bodyPr>
          <a:lstStyle/>
          <a:p>
            <a:r>
              <a:rPr lang="es-AR" sz="2800" u="sng" dirty="0">
                <a:latin typeface="Baskerville Old Face" panose="02020602080505020303" pitchFamily="18" charset="0"/>
              </a:rPr>
              <a:t>La Virgen María</a:t>
            </a:r>
            <a:r>
              <a:rPr lang="es-AR" sz="2800" dirty="0">
                <a:latin typeface="Baskerville Old Face" panose="02020602080505020303" pitchFamily="18" charset="0"/>
              </a:rPr>
              <a:t>, que al anuncio del ángel recibió al Verbo de Dios en su alma y en su cuerpo y dio la Vida al mundo, </a:t>
            </a:r>
            <a:r>
              <a:rPr lang="es-AR" sz="2800" u="sng" dirty="0">
                <a:latin typeface="Baskerville Old Face" panose="02020602080505020303" pitchFamily="18" charset="0"/>
              </a:rPr>
              <a:t>es reconocida y venerada como verdadera Madre de Dios y del Redentor</a:t>
            </a:r>
            <a:r>
              <a:rPr lang="es-AR" sz="2800" dirty="0">
                <a:latin typeface="Baskerville Old Face" panose="02020602080505020303" pitchFamily="18" charset="0"/>
              </a:rPr>
              <a:t>. Redimida de modo eminente, en previsión de los méritos de su Hijo, y unida a </a:t>
            </a:r>
            <a:r>
              <a:rPr lang="es-AR" sz="2800" dirty="0">
                <a:latin typeface="Baskerville Old Face" panose="02020602080505020303" pitchFamily="18" charset="0"/>
              </a:rPr>
              <a:t>É</a:t>
            </a:r>
            <a:r>
              <a:rPr lang="es-AR" sz="2800" dirty="0" smtClean="0">
                <a:latin typeface="Baskerville Old Face" panose="02020602080505020303" pitchFamily="18" charset="0"/>
              </a:rPr>
              <a:t>l </a:t>
            </a:r>
            <a:r>
              <a:rPr lang="es-AR" sz="2800" dirty="0">
                <a:latin typeface="Baskerville Old Face" panose="02020602080505020303" pitchFamily="18" charset="0"/>
              </a:rPr>
              <a:t>con un vínculo estrecho e indisoluble, está enriquecida con la suma prerrogativa y dignidad de ser la Madre de Dios Hijo, y por eso hija predilecta del Padre y sagrario del Espíritu Santo. (LG 53)</a:t>
            </a:r>
          </a:p>
        </p:txBody>
      </p:sp>
    </p:spTree>
    <p:extLst>
      <p:ext uri="{BB962C8B-B14F-4D97-AF65-F5344CB8AC3E}">
        <p14:creationId xmlns:p14="http://schemas.microsoft.com/office/powerpoint/2010/main" val="37397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idx="1"/>
          </p:nvPr>
        </p:nvSpPr>
        <p:spPr>
          <a:xfrm>
            <a:off x="439615" y="905608"/>
            <a:ext cx="10747375" cy="5676900"/>
          </a:xfrm>
        </p:spPr>
        <p:txBody>
          <a:bodyPr>
            <a:normAutofit lnSpcReduction="10000"/>
          </a:bodyPr>
          <a:lstStyle/>
          <a:p>
            <a:r>
              <a:rPr lang="es-AR" u="sng" dirty="0">
                <a:latin typeface="Baskerville Old Face" panose="02020602080505020303" pitchFamily="18" charset="0"/>
              </a:rPr>
              <a:t>Pero el Padre de la misericordia quiso que precediera a la encarnación (de Jesucristo) la aceptación de la Madre predestinada, para que de esta manera, así como la mujer contribuyó a la muerte, también la mujer contribuyese a la vida. </a:t>
            </a:r>
            <a:r>
              <a:rPr lang="es-AR" dirty="0">
                <a:latin typeface="Baskerville Old Face" panose="02020602080505020303" pitchFamily="18" charset="0"/>
              </a:rPr>
              <a:t>Lo cual se cumple de modo eminentísimo en la Madre de Jesús por haber dado al mundo la Vida misma que renueva todas las cosas y por haber sido adornada por Dios con los dones dignos de un oficio tan grande. Por lo que nada tiene de extraño que entre los Santos Padres prevaleciera la costumbre de llamar a la Madre de Dios totalmente santa e inmune de toda mancha de pecado, como plasmada y hecha una nueva criatura por el Espíritu Santo. Enriquecida desde el primer instante de su concepción con el resplandor de una santidad enteramente singular, la Virgen Nazarena, por orden de Dios, es saludada por el ángel de la Anunciación como «llena de gracia» (cf. </a:t>
            </a:r>
            <a:r>
              <a:rPr lang="es-AR" i="1" dirty="0" err="1">
                <a:latin typeface="Baskerville Old Face" panose="02020602080505020303" pitchFamily="18" charset="0"/>
              </a:rPr>
              <a:t>Lc</a:t>
            </a:r>
            <a:r>
              <a:rPr lang="es-AR" dirty="0">
                <a:latin typeface="Baskerville Old Face" panose="02020602080505020303" pitchFamily="18" charset="0"/>
              </a:rPr>
              <a:t> 1, 28), a la vez que ella responde al mensajero celestial: «He aquí la esclava del Señor, hágase en mí según tu palabra» (</a:t>
            </a:r>
            <a:r>
              <a:rPr lang="es-AR" i="1" dirty="0" err="1">
                <a:latin typeface="Baskerville Old Face" panose="02020602080505020303" pitchFamily="18" charset="0"/>
              </a:rPr>
              <a:t>Lc</a:t>
            </a:r>
            <a:r>
              <a:rPr lang="es-AR" dirty="0">
                <a:latin typeface="Baskerville Old Face" panose="02020602080505020303" pitchFamily="18" charset="0"/>
              </a:rPr>
              <a:t> 1, 38).</a:t>
            </a:r>
          </a:p>
          <a:p>
            <a:r>
              <a:rPr lang="es-AR" dirty="0">
                <a:latin typeface="Baskerville Old Face" panose="02020602080505020303" pitchFamily="18" charset="0"/>
              </a:rPr>
              <a:t>Así María, hija de Adán, al aceptar el mensaje divino, se convirtió en Madre de Jesús, y al abrazar de todo corazón y sin entorpecimiento de pecado alguno la voluntad salvífica de Dios, se consagró totalmente como esclava del Señor a la persona y a la obra de su Hijo, sirviendo con diligencia al misterio de la redención con </a:t>
            </a:r>
            <a:r>
              <a:rPr lang="es-AR" dirty="0" smtClean="0">
                <a:latin typeface="Baskerville Old Face" panose="02020602080505020303" pitchFamily="18" charset="0"/>
              </a:rPr>
              <a:t>Él </a:t>
            </a:r>
            <a:r>
              <a:rPr lang="es-AR" dirty="0">
                <a:latin typeface="Baskerville Old Face" panose="02020602080505020303" pitchFamily="18" charset="0"/>
              </a:rPr>
              <a:t>y bajo </a:t>
            </a:r>
            <a:r>
              <a:rPr lang="es-AR" dirty="0" smtClean="0">
                <a:latin typeface="Baskerville Old Face" panose="02020602080505020303" pitchFamily="18" charset="0"/>
              </a:rPr>
              <a:t>Él</a:t>
            </a:r>
            <a:r>
              <a:rPr lang="es-AR" dirty="0">
                <a:latin typeface="Baskerville Old Face" panose="02020602080505020303" pitchFamily="18" charset="0"/>
              </a:rPr>
              <a:t>, con la gracia de Dios omnipotente. Con razón, pues, piensan los Santos Padres que María no fue un instrumento puramente pasivo en las manos de Dios, sino que cooperó a la salvación de los hombres con fe y obediencia libres. Como dice San Ireneo, «obedeciendo, se convirtió en causa de salvación para sí misma y para todo el género humano». Por eso no pocos Padres antiguos afirman gustosamente con él en su predicación que </a:t>
            </a:r>
            <a:r>
              <a:rPr lang="es-AR" i="1" dirty="0">
                <a:latin typeface="Britannic Bold" panose="020B0903060703020204" pitchFamily="34" charset="0"/>
              </a:rPr>
              <a:t>«EL NUDO DE LA DESOBEDIENCIA DE EVA FUE DESATADO POR LA OBEDIENCIA DE MARÍA; QUE LO ATADO POR LA VIRGEN EVA CON SU INCREDULIDAD, FUE DESATADO POR LA VIRGEN MARÍA MEDIANTE SU FE»</a:t>
            </a:r>
            <a:r>
              <a:rPr lang="es-AR" dirty="0">
                <a:latin typeface="Baskerville Old Face" panose="02020602080505020303" pitchFamily="18" charset="0"/>
              </a:rPr>
              <a:t>; y comparándola con Eva, llaman a María «Madre de los vivientes», afirmando aún con mayor frecuencia que «la muerte vino por Eva, la vida por María». (LG 56)</a:t>
            </a:r>
          </a:p>
          <a:p>
            <a:endParaRPr lang="es-AR" dirty="0">
              <a:latin typeface="Baskerville Old Face" panose="02020602080505020303" pitchFamily="18" charset="0"/>
            </a:endParaRPr>
          </a:p>
        </p:txBody>
      </p:sp>
      <p:sp>
        <p:nvSpPr>
          <p:cNvPr id="6" name="CuadroTexto 5"/>
          <p:cNvSpPr txBox="1"/>
          <p:nvPr/>
        </p:nvSpPr>
        <p:spPr>
          <a:xfrm>
            <a:off x="342899" y="87923"/>
            <a:ext cx="11236570" cy="523220"/>
          </a:xfrm>
          <a:prstGeom prst="rect">
            <a:avLst/>
          </a:prstGeom>
          <a:noFill/>
        </p:spPr>
        <p:txBody>
          <a:bodyPr wrap="square" rtlCol="0">
            <a:spAutoFit/>
          </a:bodyPr>
          <a:lstStyle/>
          <a:p>
            <a:pPr algn="ctr"/>
            <a:r>
              <a:rPr lang="es-AR" sz="2800" u="sng" dirty="0">
                <a:effectLst>
                  <a:outerShdw blurRad="38100" dist="38100" dir="2700000" algn="tl">
                    <a:srgbClr val="000000">
                      <a:alpha val="43137"/>
                    </a:srgbClr>
                  </a:outerShdw>
                </a:effectLst>
                <a:latin typeface="Berlin Sans FB Demi" panose="020E0802020502020306" pitchFamily="34" charset="0"/>
              </a:rPr>
              <a:t>María en las Sagradas Escrituras</a:t>
            </a:r>
          </a:p>
        </p:txBody>
      </p:sp>
    </p:spTree>
    <p:extLst>
      <p:ext uri="{BB962C8B-B14F-4D97-AF65-F5344CB8AC3E}">
        <p14:creationId xmlns:p14="http://schemas.microsoft.com/office/powerpoint/2010/main" val="188005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8408" y="131884"/>
            <a:ext cx="11098581" cy="6655777"/>
          </a:xfrm>
        </p:spPr>
        <p:txBody>
          <a:bodyPr>
            <a:normAutofit fontScale="47500" lnSpcReduction="20000"/>
          </a:bodyPr>
          <a:lstStyle/>
          <a:p>
            <a:r>
              <a:rPr lang="es-AR" sz="3800" u="sng" dirty="0">
                <a:latin typeface="Baskerville Old Face" panose="02020602080505020303" pitchFamily="18" charset="0"/>
              </a:rPr>
              <a:t>Esta unión de la Madre con el Hijo en la obra de la salvación se manifiesta desde el momento de la concepción virginal de Cristo hasta su muerte</a:t>
            </a:r>
            <a:r>
              <a:rPr lang="es-AR" sz="3800" dirty="0">
                <a:latin typeface="Baskerville Old Face" panose="02020602080505020303" pitchFamily="18" charset="0"/>
              </a:rPr>
              <a:t>. En primer lugar, cuando María, poniéndose con presteza en camino para visitar a Isabel, fue proclamada por ésta bienaventurada a causa de su fe en la salvación prometida, a la vez que el Precursor saltó de gozo en el seno de su madre (cf. </a:t>
            </a:r>
            <a:r>
              <a:rPr lang="es-AR" sz="3800" i="1" dirty="0">
                <a:latin typeface="Baskerville Old Face" panose="02020602080505020303" pitchFamily="18" charset="0"/>
              </a:rPr>
              <a:t>Lc</a:t>
            </a:r>
            <a:r>
              <a:rPr lang="es-AR" sz="3800" dirty="0">
                <a:latin typeface="Baskerville Old Face" panose="02020602080505020303" pitchFamily="18" charset="0"/>
              </a:rPr>
              <a:t>1, 41-45); y en el nacimiento, cuando la Madre de Dios, llena de gozo, presentó a los pastores y a los Magos a su Hijo primogénito, que, lejos de menoscabar, consagró su integridad virginal. Y cuando hecha la ofrenda propia de los pobres lo presentó al Señor en el templo y oyó profetizar a Simeón que el Hijo sería signo de contradicción y que una espada atravesaría el alma de la Madre, para que se descubran los pensamientos de muchos corazones (cf. </a:t>
            </a:r>
            <a:r>
              <a:rPr lang="es-AR" sz="3800" i="1" dirty="0" err="1">
                <a:latin typeface="Baskerville Old Face" panose="02020602080505020303" pitchFamily="18" charset="0"/>
              </a:rPr>
              <a:t>Lc</a:t>
            </a:r>
            <a:r>
              <a:rPr lang="es-AR" sz="3800" dirty="0">
                <a:latin typeface="Baskerville Old Face" panose="02020602080505020303" pitchFamily="18" charset="0"/>
              </a:rPr>
              <a:t> 2, 34-35). Después de haber perdido al Niño Jesús y haberlo buscado con angustia, sus padres lo encontraron en el templo, ocupado en las cosas de su Padre, y no entendieron la respuesta del Hijo. Pero su Madre conservaba todo esto en su corazón para meditarlo (cf. </a:t>
            </a:r>
            <a:r>
              <a:rPr lang="es-AR" sz="3800" i="1" dirty="0" err="1">
                <a:latin typeface="Baskerville Old Face" panose="02020602080505020303" pitchFamily="18" charset="0"/>
              </a:rPr>
              <a:t>Lc</a:t>
            </a:r>
            <a:r>
              <a:rPr lang="es-AR" sz="3800" dirty="0">
                <a:latin typeface="Baskerville Old Face" panose="02020602080505020303" pitchFamily="18" charset="0"/>
              </a:rPr>
              <a:t> 2, 41-51). (LG 57)</a:t>
            </a:r>
          </a:p>
          <a:p>
            <a:r>
              <a:rPr lang="es-AR" sz="3800" dirty="0">
                <a:latin typeface="Baskerville Old Face" panose="02020602080505020303" pitchFamily="18" charset="0"/>
              </a:rPr>
              <a:t>En la vida pública de Jesús aparece reveladoramente su Madre ya desde el principio, cuando en las bodas de Caná de Galilea, movida a misericordia, suscitó con su intercesión el comienzo de los milagros de Jesús Mesías (cf. </a:t>
            </a:r>
            <a:r>
              <a:rPr lang="es-AR" sz="3800" i="1" dirty="0" err="1">
                <a:latin typeface="Baskerville Old Face" panose="02020602080505020303" pitchFamily="18" charset="0"/>
              </a:rPr>
              <a:t>Jn</a:t>
            </a:r>
            <a:r>
              <a:rPr lang="es-AR" sz="3800" dirty="0">
                <a:latin typeface="Baskerville Old Face" panose="02020602080505020303" pitchFamily="18" charset="0"/>
              </a:rPr>
              <a:t> 2, 1-11). A lo largo de su predicación acogió las palabras con que su Hijo, exaltando el reino por encima de las condiciones y lazos de la carne y de la sangre, proclamó bienaventurados (cf. </a:t>
            </a:r>
            <a:r>
              <a:rPr lang="es-AR" sz="3800" i="1" dirty="0">
                <a:latin typeface="Baskerville Old Face" panose="02020602080505020303" pitchFamily="18" charset="0"/>
              </a:rPr>
              <a:t>Mc</a:t>
            </a:r>
            <a:r>
              <a:rPr lang="es-AR" sz="3800" dirty="0">
                <a:latin typeface="Baskerville Old Face" panose="02020602080505020303" pitchFamily="18" charset="0"/>
              </a:rPr>
              <a:t> 3, 35; </a:t>
            </a:r>
            <a:r>
              <a:rPr lang="es-AR" sz="3800" i="1" dirty="0" err="1">
                <a:latin typeface="Baskerville Old Face" panose="02020602080505020303" pitchFamily="18" charset="0"/>
              </a:rPr>
              <a:t>Lc</a:t>
            </a:r>
            <a:r>
              <a:rPr lang="es-AR" sz="3800" dirty="0">
                <a:latin typeface="Baskerville Old Face" panose="02020602080505020303" pitchFamily="18" charset="0"/>
              </a:rPr>
              <a:t> 11, 27-28) a los que escuchan y guardan la palabra de Dios, como ella lo hacía fielmente (cf. </a:t>
            </a:r>
            <a:r>
              <a:rPr lang="es-AR" sz="3800" i="1" dirty="0" err="1">
                <a:latin typeface="Baskerville Old Face" panose="02020602080505020303" pitchFamily="18" charset="0"/>
              </a:rPr>
              <a:t>Lc</a:t>
            </a:r>
            <a:r>
              <a:rPr lang="es-AR" sz="3800" dirty="0">
                <a:latin typeface="Baskerville Old Face" panose="02020602080505020303" pitchFamily="18" charset="0"/>
              </a:rPr>
              <a:t> 2, 29 y 51). Así avanzó también la Santísima Virgen en la peregrinación de la fe, y mantuvo fielmente su unión con el Hijo hasta la cruz, junto a la cual, no sin designio divino, se mantuvo erguida (cf. </a:t>
            </a:r>
            <a:r>
              <a:rPr lang="es-AR" sz="3800" i="1" dirty="0" err="1">
                <a:latin typeface="Baskerville Old Face" panose="02020602080505020303" pitchFamily="18" charset="0"/>
              </a:rPr>
              <a:t>Jn</a:t>
            </a:r>
            <a:r>
              <a:rPr lang="es-AR" sz="3800" dirty="0">
                <a:latin typeface="Baskerville Old Face" panose="02020602080505020303" pitchFamily="18" charset="0"/>
              </a:rPr>
              <a:t> 19, 25), sufriendo profundamente con su Unigénito y asociándose con entrañas de madre a su sacrificio, consintiendo amorosamente en la inmolación de la víctima que ella misma había engendrado; y, finalmente, fue dada por el mismo Cristo Jesús agonizante en la cruz como madre al discípulo con estas palabras: «Mujer, he ahí a tu hijo» (cf. </a:t>
            </a:r>
            <a:r>
              <a:rPr lang="es-AR" sz="3800" i="1" dirty="0" err="1">
                <a:latin typeface="Baskerville Old Face" panose="02020602080505020303" pitchFamily="18" charset="0"/>
              </a:rPr>
              <a:t>Jn</a:t>
            </a:r>
            <a:r>
              <a:rPr lang="es-AR" sz="3800" dirty="0">
                <a:latin typeface="Baskerville Old Face" panose="02020602080505020303" pitchFamily="18" charset="0"/>
              </a:rPr>
              <a:t> 19,26-27). (LG 58)</a:t>
            </a:r>
          </a:p>
          <a:p>
            <a:r>
              <a:rPr lang="es-AR" sz="3800" dirty="0">
                <a:latin typeface="Baskerville Old Face" panose="02020602080505020303" pitchFamily="18" charset="0"/>
              </a:rPr>
              <a:t>Por no haber querido Dios manifestar solemnemente el misterio de la salvación humana antes de derramar el Espíritu prometido por Cristo, vemos que los Apóstoles, antes del día de Pentecostés, «perseveraban unánimes en la oración con algunas mujeres, con María, la Madre de Jesús, y con los hermanos de éste» (</a:t>
            </a:r>
            <a:r>
              <a:rPr lang="es-AR" sz="3800" i="1" dirty="0" err="1">
                <a:latin typeface="Baskerville Old Face" panose="02020602080505020303" pitchFamily="18" charset="0"/>
              </a:rPr>
              <a:t>Hch</a:t>
            </a:r>
            <a:r>
              <a:rPr lang="es-AR" sz="3800" dirty="0">
                <a:latin typeface="Baskerville Old Face" panose="02020602080505020303" pitchFamily="18" charset="0"/>
              </a:rPr>
              <a:t> 1, 14), y que también María imploraba con sus oraciones el don del Espíritu, que en la Anunciación ya la había cubierto a ella con su sombra. Finalmente, la Virgen Inmaculada, preservada inmune de toda mancha de culpa original, terminado el decurso de su vida terrena, fue asunta en cuerpo y alma a la gloria celestial y fue ensalzada por el Señor como Reina universal con el fin de que se asemejase de forma más plena a su Hijo, Señor de señores (cf. </a:t>
            </a:r>
            <a:r>
              <a:rPr lang="es-AR" sz="3800" i="1" dirty="0" err="1">
                <a:latin typeface="Baskerville Old Face" panose="02020602080505020303" pitchFamily="18" charset="0"/>
              </a:rPr>
              <a:t>Ap</a:t>
            </a:r>
            <a:r>
              <a:rPr lang="es-AR" sz="3800" dirty="0">
                <a:latin typeface="Baskerville Old Face" panose="02020602080505020303" pitchFamily="18" charset="0"/>
              </a:rPr>
              <a:t> 19, 16) y vencedor del pecado y de la muerte. (LG 59</a:t>
            </a:r>
            <a:r>
              <a:rPr lang="es-AR" sz="3800" dirty="0" smtClean="0">
                <a:latin typeface="Baskerville Old Face" panose="02020602080505020303" pitchFamily="18" charset="0"/>
              </a:rPr>
              <a:t>)</a:t>
            </a:r>
            <a:endParaRPr lang="es-AR" dirty="0"/>
          </a:p>
        </p:txBody>
      </p:sp>
    </p:spTree>
    <p:extLst>
      <p:ext uri="{BB962C8B-B14F-4D97-AF65-F5344CB8AC3E}">
        <p14:creationId xmlns:p14="http://schemas.microsoft.com/office/powerpoint/2010/main" val="252837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5325" r="-2" b="-2"/>
          <a:stretch/>
        </p:blipFill>
        <p:spPr>
          <a:xfrm>
            <a:off x="20" y="975"/>
            <a:ext cx="4635988" cy="6858000"/>
          </a:xfrm>
          <a:prstGeom prst="rect">
            <a:avLst/>
          </a:prstGeom>
        </p:spPr>
      </p:pic>
      <p:sp>
        <p:nvSpPr>
          <p:cNvPr id="2" name="Título 1"/>
          <p:cNvSpPr>
            <a:spLocks noGrp="1"/>
          </p:cNvSpPr>
          <p:nvPr>
            <p:ph type="title"/>
          </p:nvPr>
        </p:nvSpPr>
        <p:spPr>
          <a:xfrm>
            <a:off x="4955458" y="639097"/>
            <a:ext cx="6593075" cy="1612490"/>
          </a:xfrm>
        </p:spPr>
        <p:txBody>
          <a:bodyPr>
            <a:normAutofit/>
          </a:bodyPr>
          <a:lstStyle/>
          <a:p>
            <a:r>
              <a:rPr lang="es-AR" u="sng" dirty="0">
                <a:effectLst>
                  <a:outerShdw blurRad="38100" dist="38100" dir="2700000" algn="tl">
                    <a:srgbClr val="000000">
                      <a:alpha val="43137"/>
                    </a:srgbClr>
                  </a:outerShdw>
                </a:effectLst>
                <a:latin typeface="Century Gothic" panose="020B0502020202020204" pitchFamily="34" charset="0"/>
              </a:rPr>
              <a:t>Los dogmas marianos</a:t>
            </a:r>
          </a:p>
        </p:txBody>
      </p:sp>
      <p:sp>
        <p:nvSpPr>
          <p:cNvPr id="8" name="Content Placeholder 7"/>
          <p:cNvSpPr>
            <a:spLocks noGrp="1"/>
          </p:cNvSpPr>
          <p:nvPr>
            <p:ph idx="1"/>
          </p:nvPr>
        </p:nvSpPr>
        <p:spPr>
          <a:xfrm>
            <a:off x="4955458" y="2251587"/>
            <a:ext cx="6593075" cy="3972232"/>
          </a:xfrm>
        </p:spPr>
        <p:txBody>
          <a:bodyPr>
            <a:normAutofit/>
          </a:bodyPr>
          <a:lstStyle/>
          <a:p>
            <a:r>
              <a:rPr lang="es-AR" sz="3000" dirty="0">
                <a:latin typeface="Baskerville Old Face" panose="02020602080505020303" pitchFamily="18" charset="0"/>
              </a:rPr>
              <a:t>Maternidad</a:t>
            </a:r>
            <a:r>
              <a:rPr lang="en-US" sz="3000" dirty="0">
                <a:latin typeface="Baskerville Old Face" panose="02020602080505020303" pitchFamily="18" charset="0"/>
              </a:rPr>
              <a:t> Divina</a:t>
            </a:r>
          </a:p>
          <a:p>
            <a:r>
              <a:rPr lang="en-US" sz="3000" dirty="0">
                <a:latin typeface="Baskerville Old Face" panose="02020602080505020303" pitchFamily="18" charset="0"/>
              </a:rPr>
              <a:t>Virginidad Perpetua</a:t>
            </a:r>
          </a:p>
          <a:p>
            <a:r>
              <a:rPr lang="es-AR" sz="3000" dirty="0" smtClean="0">
                <a:latin typeface="Baskerville Old Face" panose="02020602080505020303" pitchFamily="18" charset="0"/>
              </a:rPr>
              <a:t>Inmaculada Concepción</a:t>
            </a:r>
          </a:p>
          <a:p>
            <a:r>
              <a:rPr lang="es-AR" sz="3000" dirty="0" smtClean="0">
                <a:latin typeface="Baskerville Old Face" panose="02020602080505020303" pitchFamily="18" charset="0"/>
              </a:rPr>
              <a:t>Asunción a los cielos</a:t>
            </a:r>
          </a:p>
          <a:p>
            <a:pPr marL="0" indent="0">
              <a:buNone/>
            </a:pPr>
            <a:endParaRPr lang="es-AR" dirty="0"/>
          </a:p>
        </p:txBody>
      </p:sp>
    </p:spTree>
    <p:extLst>
      <p:ext uri="{BB962C8B-B14F-4D97-AF65-F5344CB8AC3E}">
        <p14:creationId xmlns:p14="http://schemas.microsoft.com/office/powerpoint/2010/main" val="293431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stretch>
            <a:fillRect/>
          </a:stretch>
        </p:blipFill>
        <p:spPr>
          <a:xfrm>
            <a:off x="215575" y="3329624"/>
            <a:ext cx="5341163" cy="165576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glow rad="228600">
              <a:schemeClr val="accent2">
                <a:satMod val="175000"/>
                <a:alpha val="40000"/>
              </a:schemeClr>
            </a:glow>
            <a:outerShdw blurRad="254000" algn="tl" rotWithShape="0">
              <a:srgbClr val="000000">
                <a:alpha val="43000"/>
              </a:srgbClr>
            </a:outerShdw>
          </a:effectLst>
        </p:spPr>
      </p:pic>
      <p:sp>
        <p:nvSpPr>
          <p:cNvPr id="2" name="Título 1"/>
          <p:cNvSpPr>
            <a:spLocks noGrp="1"/>
          </p:cNvSpPr>
          <p:nvPr>
            <p:ph type="title"/>
          </p:nvPr>
        </p:nvSpPr>
        <p:spPr>
          <a:xfrm>
            <a:off x="0" y="-360485"/>
            <a:ext cx="4611401" cy="1453363"/>
          </a:xfrm>
        </p:spPr>
        <p:txBody>
          <a:bodyPr>
            <a:normAutofit/>
          </a:bodyPr>
          <a:lstStyle/>
          <a:p>
            <a:r>
              <a:rPr lang="es-AR" u="sng" dirty="0"/>
              <a:t>Maternidad Divina</a:t>
            </a:r>
          </a:p>
        </p:txBody>
      </p:sp>
      <p:pic>
        <p:nvPicPr>
          <p:cNvPr id="4" name="Marcador de contenido 3"/>
          <p:cNvPicPr>
            <a:picLocks noGrp="1" noChangeAspect="1"/>
          </p:cNvPicPr>
          <p:nvPr>
            <p:ph idx="1"/>
          </p:nvPr>
        </p:nvPicPr>
        <p:blipFill>
          <a:blip r:embed="rId3"/>
          <a:stretch>
            <a:fillRect/>
          </a:stretch>
        </p:blipFill>
        <p:spPr>
          <a:xfrm>
            <a:off x="5627077" y="5249672"/>
            <a:ext cx="6362633" cy="1409536"/>
          </a:xfrm>
          <a:prstGeom prst="rect">
            <a:avLst/>
          </a:prstGeom>
          <a:effectLst>
            <a:glow rad="228600">
              <a:schemeClr val="accent2">
                <a:satMod val="175000"/>
                <a:alpha val="40000"/>
              </a:schemeClr>
            </a:glow>
          </a:effectLst>
        </p:spPr>
      </p:pic>
      <p:pic>
        <p:nvPicPr>
          <p:cNvPr id="5" name="Imagen 4"/>
          <p:cNvPicPr>
            <a:picLocks noChangeAspect="1"/>
          </p:cNvPicPr>
          <p:nvPr/>
        </p:nvPicPr>
        <p:blipFill>
          <a:blip r:embed="rId4"/>
          <a:stretch>
            <a:fillRect/>
          </a:stretch>
        </p:blipFill>
        <p:spPr>
          <a:xfrm>
            <a:off x="136445" y="910132"/>
            <a:ext cx="5420293" cy="1609324"/>
          </a:xfrm>
          <a:prstGeom prst="rect">
            <a:avLst/>
          </a:prstGeom>
          <a:effectLst>
            <a:glow rad="228600">
              <a:schemeClr val="accent2">
                <a:satMod val="175000"/>
                <a:alpha val="40000"/>
              </a:schemeClr>
            </a:glow>
          </a:effectLst>
        </p:spPr>
      </p:pic>
      <p:pic>
        <p:nvPicPr>
          <p:cNvPr id="7" name="Imagen 6"/>
          <p:cNvPicPr>
            <a:picLocks noChangeAspect="1"/>
          </p:cNvPicPr>
          <p:nvPr/>
        </p:nvPicPr>
        <p:blipFill>
          <a:blip r:embed="rId5"/>
          <a:stretch>
            <a:fillRect/>
          </a:stretch>
        </p:blipFill>
        <p:spPr>
          <a:xfrm>
            <a:off x="5889575" y="2250831"/>
            <a:ext cx="6100135" cy="139514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06381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848226" y="123825"/>
            <a:ext cx="7172324" cy="646331"/>
          </a:xfrm>
          <a:prstGeom prst="rect">
            <a:avLst/>
          </a:prstGeom>
          <a:noFill/>
        </p:spPr>
        <p:txBody>
          <a:bodyPr wrap="square" rtlCol="0">
            <a:spAutoFit/>
          </a:bodyPr>
          <a:lstStyle/>
          <a:p>
            <a:pPr algn="r"/>
            <a:r>
              <a:rPr lang="es-AR" sz="3600" u="sng" dirty="0">
                <a:latin typeface="+mj-lt"/>
                <a:cs typeface="Calibri Light" panose="020F0302020204030204" pitchFamily="34" charset="0"/>
              </a:rPr>
              <a:t>VIRGINIDAD DE MARÍA</a:t>
            </a:r>
          </a:p>
        </p:txBody>
      </p:sp>
      <p:pic>
        <p:nvPicPr>
          <p:cNvPr id="9" name="Imagen 8"/>
          <p:cNvPicPr>
            <a:picLocks noChangeAspect="1"/>
          </p:cNvPicPr>
          <p:nvPr/>
        </p:nvPicPr>
        <p:blipFill>
          <a:blip r:embed="rId2"/>
          <a:stretch>
            <a:fillRect/>
          </a:stretch>
        </p:blipFill>
        <p:spPr>
          <a:xfrm>
            <a:off x="3424903" y="770156"/>
            <a:ext cx="4184108" cy="1541056"/>
          </a:xfrm>
          <a:prstGeom prst="rect">
            <a:avLst/>
          </a:prstGeom>
          <a:effectLst>
            <a:glow rad="228600">
              <a:schemeClr val="accent2">
                <a:satMod val="175000"/>
                <a:alpha val="40000"/>
              </a:schemeClr>
            </a:glow>
          </a:effectLst>
        </p:spPr>
      </p:pic>
      <p:pic>
        <p:nvPicPr>
          <p:cNvPr id="10" name="Imagen 9"/>
          <p:cNvPicPr>
            <a:picLocks noChangeAspect="1"/>
          </p:cNvPicPr>
          <p:nvPr/>
        </p:nvPicPr>
        <p:blipFill>
          <a:blip r:embed="rId3"/>
          <a:stretch>
            <a:fillRect/>
          </a:stretch>
        </p:blipFill>
        <p:spPr>
          <a:xfrm>
            <a:off x="354111" y="2623893"/>
            <a:ext cx="4842722" cy="1531092"/>
          </a:xfrm>
          <a:prstGeom prst="rect">
            <a:avLst/>
          </a:prstGeom>
          <a:effectLst>
            <a:glow rad="228600">
              <a:schemeClr val="accent2">
                <a:satMod val="175000"/>
                <a:alpha val="40000"/>
              </a:schemeClr>
            </a:glow>
          </a:effectLst>
        </p:spPr>
      </p:pic>
      <p:pic>
        <p:nvPicPr>
          <p:cNvPr id="11" name="Imagen 10"/>
          <p:cNvPicPr>
            <a:picLocks noChangeAspect="1"/>
          </p:cNvPicPr>
          <p:nvPr/>
        </p:nvPicPr>
        <p:blipFill>
          <a:blip r:embed="rId4"/>
          <a:stretch>
            <a:fillRect/>
          </a:stretch>
        </p:blipFill>
        <p:spPr>
          <a:xfrm>
            <a:off x="4239780" y="4467667"/>
            <a:ext cx="5329259" cy="922017"/>
          </a:xfrm>
          <a:prstGeom prst="rect">
            <a:avLst/>
          </a:prstGeom>
          <a:effectLst>
            <a:glow rad="228600">
              <a:schemeClr val="accent2">
                <a:satMod val="175000"/>
                <a:alpha val="40000"/>
              </a:schemeClr>
            </a:glow>
          </a:effectLst>
        </p:spPr>
      </p:pic>
      <p:pic>
        <p:nvPicPr>
          <p:cNvPr id="12" name="Imagen 11"/>
          <p:cNvPicPr>
            <a:picLocks noChangeAspect="1"/>
          </p:cNvPicPr>
          <p:nvPr/>
        </p:nvPicPr>
        <p:blipFill>
          <a:blip r:embed="rId5"/>
          <a:stretch>
            <a:fillRect/>
          </a:stretch>
        </p:blipFill>
        <p:spPr>
          <a:xfrm>
            <a:off x="8060154" y="5645836"/>
            <a:ext cx="4028833" cy="109556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68852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634315" y="453268"/>
            <a:ext cx="5027254" cy="2997247"/>
          </a:xfrm>
          <a:prstGeom prst="rect">
            <a:avLst/>
          </a:prstGeom>
          <a:effectLst>
            <a:glow rad="228600">
              <a:schemeClr val="accent2">
                <a:satMod val="175000"/>
                <a:alpha val="40000"/>
              </a:schemeClr>
            </a:glow>
          </a:effectLst>
        </p:spPr>
      </p:pic>
      <p:pic>
        <p:nvPicPr>
          <p:cNvPr id="5" name="Imagen 4"/>
          <p:cNvPicPr>
            <a:picLocks noChangeAspect="1"/>
          </p:cNvPicPr>
          <p:nvPr/>
        </p:nvPicPr>
        <p:blipFill>
          <a:blip r:embed="rId3"/>
          <a:stretch>
            <a:fillRect/>
          </a:stretch>
        </p:blipFill>
        <p:spPr>
          <a:xfrm>
            <a:off x="1218712" y="1065334"/>
            <a:ext cx="3213100" cy="4533900"/>
          </a:xfrm>
          <a:prstGeom prst="rect">
            <a:avLst/>
          </a:prstGeom>
        </p:spPr>
      </p:pic>
      <p:pic>
        <p:nvPicPr>
          <p:cNvPr id="6" name="Imagen 5"/>
          <p:cNvPicPr>
            <a:picLocks noChangeAspect="1"/>
          </p:cNvPicPr>
          <p:nvPr/>
        </p:nvPicPr>
        <p:blipFill>
          <a:blip r:embed="rId4"/>
          <a:stretch>
            <a:fillRect/>
          </a:stretch>
        </p:blipFill>
        <p:spPr>
          <a:xfrm>
            <a:off x="5634315" y="3781345"/>
            <a:ext cx="5027253" cy="2321167"/>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18415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670" y="0"/>
            <a:ext cx="10131425" cy="1043354"/>
          </a:xfrm>
        </p:spPr>
        <p:txBody>
          <a:bodyPr/>
          <a:lstStyle/>
          <a:p>
            <a:pPr algn="ctr"/>
            <a:r>
              <a:rPr lang="es-AR" u="sng" dirty="0"/>
              <a:t>Inmaculada concepción</a:t>
            </a:r>
          </a:p>
        </p:txBody>
      </p:sp>
      <p:pic>
        <p:nvPicPr>
          <p:cNvPr id="4" name="Marcador de contenido 3"/>
          <p:cNvPicPr>
            <a:picLocks noGrp="1" noChangeAspect="1"/>
          </p:cNvPicPr>
          <p:nvPr>
            <p:ph idx="1"/>
          </p:nvPr>
        </p:nvPicPr>
        <p:blipFill>
          <a:blip r:embed="rId2"/>
          <a:stretch>
            <a:fillRect/>
          </a:stretch>
        </p:blipFill>
        <p:spPr>
          <a:xfrm>
            <a:off x="337985" y="1108534"/>
            <a:ext cx="5488649" cy="1186258"/>
          </a:xfrm>
          <a:prstGeom prst="rect">
            <a:avLst/>
          </a:prstGeom>
          <a:effectLst>
            <a:glow rad="228600">
              <a:schemeClr val="accent2">
                <a:satMod val="175000"/>
                <a:alpha val="40000"/>
              </a:schemeClr>
            </a:glow>
          </a:effectLst>
        </p:spPr>
      </p:pic>
      <p:pic>
        <p:nvPicPr>
          <p:cNvPr id="5" name="Imagen 4"/>
          <p:cNvPicPr>
            <a:picLocks noChangeAspect="1"/>
          </p:cNvPicPr>
          <p:nvPr/>
        </p:nvPicPr>
        <p:blipFill>
          <a:blip r:embed="rId3"/>
          <a:stretch>
            <a:fillRect/>
          </a:stretch>
        </p:blipFill>
        <p:spPr>
          <a:xfrm>
            <a:off x="974626" y="2605545"/>
            <a:ext cx="3906273" cy="2033771"/>
          </a:xfrm>
          <a:prstGeom prst="rect">
            <a:avLst/>
          </a:prstGeom>
          <a:effectLst>
            <a:glow rad="228600">
              <a:schemeClr val="accent2">
                <a:satMod val="175000"/>
                <a:alpha val="40000"/>
              </a:schemeClr>
            </a:glow>
          </a:effectLst>
        </p:spPr>
      </p:pic>
      <p:pic>
        <p:nvPicPr>
          <p:cNvPr id="6" name="Imagen 5"/>
          <p:cNvPicPr>
            <a:picLocks noChangeAspect="1"/>
          </p:cNvPicPr>
          <p:nvPr/>
        </p:nvPicPr>
        <p:blipFill>
          <a:blip r:embed="rId4"/>
          <a:stretch>
            <a:fillRect/>
          </a:stretch>
        </p:blipFill>
        <p:spPr>
          <a:xfrm>
            <a:off x="337984" y="4974008"/>
            <a:ext cx="5488649" cy="1172055"/>
          </a:xfrm>
          <a:prstGeom prst="rect">
            <a:avLst/>
          </a:prstGeom>
          <a:effectLst>
            <a:glow rad="228600">
              <a:schemeClr val="accent2">
                <a:satMod val="175000"/>
                <a:alpha val="40000"/>
              </a:schemeClr>
            </a:glow>
          </a:effectLst>
        </p:spPr>
      </p:pic>
      <p:pic>
        <p:nvPicPr>
          <p:cNvPr id="7" name="Imagen 6"/>
          <p:cNvPicPr>
            <a:picLocks noChangeAspect="1"/>
          </p:cNvPicPr>
          <p:nvPr/>
        </p:nvPicPr>
        <p:blipFill>
          <a:blip r:embed="rId5"/>
          <a:stretch>
            <a:fillRect/>
          </a:stretch>
        </p:blipFill>
        <p:spPr>
          <a:xfrm>
            <a:off x="7155184" y="1108534"/>
            <a:ext cx="4450662" cy="2421121"/>
          </a:xfrm>
          <a:prstGeom prst="rect">
            <a:avLst/>
          </a:prstGeom>
          <a:effectLst>
            <a:glow rad="228600">
              <a:schemeClr val="accent2">
                <a:satMod val="175000"/>
                <a:alpha val="40000"/>
              </a:schemeClr>
            </a:glow>
          </a:effectLst>
        </p:spPr>
      </p:pic>
      <p:pic>
        <p:nvPicPr>
          <p:cNvPr id="8" name="Imagen 7"/>
          <p:cNvPicPr>
            <a:picLocks noChangeAspect="1"/>
          </p:cNvPicPr>
          <p:nvPr/>
        </p:nvPicPr>
        <p:blipFill>
          <a:blip r:embed="rId6"/>
          <a:stretch>
            <a:fillRect/>
          </a:stretch>
        </p:blipFill>
        <p:spPr>
          <a:xfrm>
            <a:off x="6383216" y="3938918"/>
            <a:ext cx="5107597" cy="24127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566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345</TotalTime>
  <Words>395</Words>
  <Application>Microsoft Office PowerPoint</Application>
  <PresentationFormat>Panorámica</PresentationFormat>
  <Paragraphs>20</Paragraphs>
  <Slides>11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Baskerville Old Face</vt:lpstr>
      <vt:lpstr>Berlin Sans FB Demi</vt:lpstr>
      <vt:lpstr>Britannic Bold</vt:lpstr>
      <vt:lpstr>Calibri</vt:lpstr>
      <vt:lpstr>Calibri Light</vt:lpstr>
      <vt:lpstr>Century Gothic</vt:lpstr>
      <vt:lpstr>Futura Md BT</vt:lpstr>
      <vt:lpstr>Segoe UI</vt:lpstr>
      <vt:lpstr>Celestial</vt:lpstr>
      <vt:lpstr>Mariología</vt:lpstr>
      <vt:lpstr>María en Lumen Gentium</vt:lpstr>
      <vt:lpstr>Presentación de PowerPoint</vt:lpstr>
      <vt:lpstr>Presentación de PowerPoint</vt:lpstr>
      <vt:lpstr>Los dogmas marianos</vt:lpstr>
      <vt:lpstr>Maternidad Divina</vt:lpstr>
      <vt:lpstr>Presentación de PowerPoint</vt:lpstr>
      <vt:lpstr>Presentación de PowerPoint</vt:lpstr>
      <vt:lpstr>Inmaculada concepción</vt:lpstr>
      <vt:lpstr>Asunción  a  los  cielos</vt:lpstr>
      <vt:lpstr>La devoción a MARÍA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Mariología</dc:title>
  <dc:creator>Jose Antonio Rosatelli</dc:creator>
  <cp:lastModifiedBy>Carolina Rosatelli</cp:lastModifiedBy>
  <cp:revision>23</cp:revision>
  <dcterms:created xsi:type="dcterms:W3CDTF">2016-06-29T01:12:53Z</dcterms:created>
  <dcterms:modified xsi:type="dcterms:W3CDTF">2021-05-12T20:21:55Z</dcterms:modified>
</cp:coreProperties>
</file>