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2772c6045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2772c6045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2772c60451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2772c60451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772c6045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2772c6045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06458" y="14050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t>LOS CUATRO DOGMAS MARIANOS</a:t>
            </a:r>
            <a:endParaRPr/>
          </a:p>
        </p:txBody>
      </p:sp>
      <p:pic>
        <p:nvPicPr>
          <p:cNvPr id="55" name="Google Shape;55;p13"/>
          <p:cNvPicPr preferRelativeResize="0"/>
          <p:nvPr/>
        </p:nvPicPr>
        <p:blipFill>
          <a:blip r:embed="rId3">
            <a:alphaModFix/>
          </a:blip>
          <a:stretch>
            <a:fillRect/>
          </a:stretch>
        </p:blipFill>
        <p:spPr>
          <a:xfrm>
            <a:off x="270875" y="2193100"/>
            <a:ext cx="4218977" cy="2373175"/>
          </a:xfrm>
          <a:prstGeom prst="rect">
            <a:avLst/>
          </a:prstGeom>
          <a:noFill/>
          <a:ln>
            <a:noFill/>
          </a:ln>
        </p:spPr>
      </p:pic>
      <p:sp>
        <p:nvSpPr>
          <p:cNvPr id="56" name="Google Shape;56;p13"/>
          <p:cNvSpPr txBox="1"/>
          <p:nvPr/>
        </p:nvSpPr>
        <p:spPr>
          <a:xfrm>
            <a:off x="4737825" y="2191250"/>
            <a:ext cx="41220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000">
                <a:solidFill>
                  <a:schemeClr val="lt2"/>
                </a:solidFill>
              </a:rPr>
              <a:t>1-.La Maternidad Divina</a:t>
            </a:r>
            <a:endParaRPr b="1" sz="2000">
              <a:solidFill>
                <a:schemeClr val="lt2"/>
              </a:solidFill>
            </a:endParaRPr>
          </a:p>
          <a:p>
            <a:pPr indent="0" lvl="0" marL="0" rtl="0" algn="l">
              <a:spcBef>
                <a:spcPts val="0"/>
              </a:spcBef>
              <a:spcAft>
                <a:spcPts val="0"/>
              </a:spcAft>
              <a:buNone/>
            </a:pPr>
            <a:r>
              <a:rPr b="1" lang="es" sz="2000">
                <a:solidFill>
                  <a:schemeClr val="lt2"/>
                </a:solidFill>
              </a:rPr>
              <a:t>2-.La Virginidad Perpetua de María</a:t>
            </a:r>
            <a:endParaRPr b="1" sz="2000">
              <a:solidFill>
                <a:schemeClr val="lt2"/>
              </a:solidFill>
            </a:endParaRPr>
          </a:p>
          <a:p>
            <a:pPr indent="0" lvl="0" marL="0" rtl="0" algn="l">
              <a:spcBef>
                <a:spcPts val="0"/>
              </a:spcBef>
              <a:spcAft>
                <a:spcPts val="0"/>
              </a:spcAft>
              <a:buNone/>
            </a:pPr>
            <a:r>
              <a:rPr b="1" lang="es" sz="2000">
                <a:solidFill>
                  <a:schemeClr val="lt2"/>
                </a:solidFill>
              </a:rPr>
              <a:t>3-.La Inmaculada Concepción</a:t>
            </a:r>
            <a:endParaRPr b="1" sz="2000">
              <a:solidFill>
                <a:schemeClr val="lt2"/>
              </a:solidFill>
            </a:endParaRPr>
          </a:p>
          <a:p>
            <a:pPr indent="0" lvl="0" marL="0" rtl="0" algn="l">
              <a:spcBef>
                <a:spcPts val="0"/>
              </a:spcBef>
              <a:spcAft>
                <a:spcPts val="0"/>
              </a:spcAft>
              <a:buNone/>
            </a:pPr>
            <a:r>
              <a:rPr b="1" lang="es" sz="2000">
                <a:solidFill>
                  <a:schemeClr val="lt2"/>
                </a:solidFill>
              </a:rPr>
              <a:t>4-.La Asunción en Cuerpo y Alma a los cielos</a:t>
            </a:r>
            <a:endParaRPr b="1" sz="2000">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160750"/>
            <a:ext cx="87138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t>  </a:t>
            </a:r>
            <a:r>
              <a:rPr lang="es"/>
              <a:t>La Maternidad Divina        La Virginidad Perpetua de María</a:t>
            </a:r>
            <a:endParaRPr/>
          </a:p>
        </p:txBody>
      </p:sp>
      <p:sp>
        <p:nvSpPr>
          <p:cNvPr id="62" name="Google Shape;62;p14"/>
          <p:cNvSpPr txBox="1"/>
          <p:nvPr>
            <p:ph idx="1" type="body"/>
          </p:nvPr>
        </p:nvSpPr>
        <p:spPr>
          <a:xfrm>
            <a:off x="370900" y="603150"/>
            <a:ext cx="3810300" cy="2429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s"/>
              <a:t>Se afirma que María es madre de la persona de su Hijo, madre de su Hijo en persona y este Hijo es Dios. El Hijo del Padre se convirtió en Hijo de María. Ella fue llamada a ser madre de manera libre y consciente</a:t>
            </a:r>
            <a:endParaRPr/>
          </a:p>
        </p:txBody>
      </p:sp>
      <p:sp>
        <p:nvSpPr>
          <p:cNvPr id="63" name="Google Shape;63;p14"/>
          <p:cNvSpPr txBox="1"/>
          <p:nvPr/>
        </p:nvSpPr>
        <p:spPr>
          <a:xfrm>
            <a:off x="4737850" y="603150"/>
            <a:ext cx="4062600" cy="267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800">
                <a:solidFill>
                  <a:schemeClr val="lt2"/>
                </a:solidFill>
              </a:rPr>
              <a:t>La fe de la Iglesia ha afirmado la concepción virginal del Señor, es decir, que Jesús fue concebido por obra del Espíritu Santo. El Papa Paulo IV en 1555, afirma que María “permaneció siempre en la integridad de la virginidad, a saber, antes del parto, en el parto, y perpetuamente después del parto</a:t>
            </a:r>
            <a:endParaRPr sz="1800">
              <a:solidFill>
                <a:schemeClr val="lt2"/>
              </a:solidFill>
            </a:endParaRPr>
          </a:p>
        </p:txBody>
      </p:sp>
      <p:pic>
        <p:nvPicPr>
          <p:cNvPr id="64" name="Google Shape;64;p14"/>
          <p:cNvPicPr preferRelativeResize="0"/>
          <p:nvPr/>
        </p:nvPicPr>
        <p:blipFill rotWithShape="1">
          <a:blip r:embed="rId3">
            <a:alphaModFix/>
          </a:blip>
          <a:srcRect b="15318" l="0" r="0" t="0"/>
          <a:stretch/>
        </p:blipFill>
        <p:spPr>
          <a:xfrm>
            <a:off x="1405925" y="3162550"/>
            <a:ext cx="1740249" cy="1847699"/>
          </a:xfrm>
          <a:prstGeom prst="rect">
            <a:avLst/>
          </a:prstGeom>
          <a:noFill/>
          <a:ln>
            <a:noFill/>
          </a:ln>
        </p:spPr>
      </p:pic>
      <p:pic>
        <p:nvPicPr>
          <p:cNvPr id="65" name="Google Shape;65;p14"/>
          <p:cNvPicPr preferRelativeResize="0"/>
          <p:nvPr/>
        </p:nvPicPr>
        <p:blipFill rotWithShape="1">
          <a:blip r:embed="rId4">
            <a:alphaModFix/>
          </a:blip>
          <a:srcRect b="-19846" l="0" r="0" t="0"/>
          <a:stretch/>
        </p:blipFill>
        <p:spPr>
          <a:xfrm>
            <a:off x="6157975" y="3162550"/>
            <a:ext cx="1460225" cy="221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197250" y="17550"/>
            <a:ext cx="4074600" cy="84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 sz="2220"/>
              <a:t>La Inmaculada Concepción         </a:t>
            </a:r>
            <a:endParaRPr sz="2220"/>
          </a:p>
        </p:txBody>
      </p:sp>
      <p:sp>
        <p:nvSpPr>
          <p:cNvPr id="71" name="Google Shape;71;p15"/>
          <p:cNvSpPr txBox="1"/>
          <p:nvPr>
            <p:ph idx="1" type="body"/>
          </p:nvPr>
        </p:nvSpPr>
        <p:spPr>
          <a:xfrm>
            <a:off x="311700" y="1152475"/>
            <a:ext cx="38457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000000"/>
              </a:buClr>
              <a:buSzPts val="990"/>
              <a:buFont typeface="Arial"/>
              <a:buNone/>
            </a:pPr>
            <a:r>
              <a:t/>
            </a:r>
            <a:endParaRPr sz="2220">
              <a:solidFill>
                <a:schemeClr val="dk1"/>
              </a:solidFill>
            </a:endParaRPr>
          </a:p>
          <a:p>
            <a:pPr indent="0" lvl="0" marL="0" rtl="0" algn="l">
              <a:spcBef>
                <a:spcPts val="0"/>
              </a:spcBef>
              <a:spcAft>
                <a:spcPts val="1200"/>
              </a:spcAft>
              <a:buNone/>
            </a:pPr>
            <a:r>
              <a:rPr lang="es"/>
              <a:t> </a:t>
            </a:r>
            <a:endParaRPr/>
          </a:p>
        </p:txBody>
      </p:sp>
      <p:sp>
        <p:nvSpPr>
          <p:cNvPr id="72" name="Google Shape;72;p15"/>
          <p:cNvSpPr txBox="1"/>
          <p:nvPr>
            <p:ph type="title"/>
          </p:nvPr>
        </p:nvSpPr>
        <p:spPr>
          <a:xfrm>
            <a:off x="4624425" y="17550"/>
            <a:ext cx="4242000" cy="84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 sz="2220"/>
              <a:t> La Asunción en Cuerpo y Alma a los cielos </a:t>
            </a:r>
            <a:r>
              <a:rPr lang="es" sz="2220"/>
              <a:t>         </a:t>
            </a:r>
            <a:endParaRPr sz="2220"/>
          </a:p>
        </p:txBody>
      </p:sp>
      <p:sp>
        <p:nvSpPr>
          <p:cNvPr id="73" name="Google Shape;73;p15"/>
          <p:cNvSpPr txBox="1"/>
          <p:nvPr>
            <p:ph idx="1" type="body"/>
          </p:nvPr>
        </p:nvSpPr>
        <p:spPr>
          <a:xfrm>
            <a:off x="311700" y="689475"/>
            <a:ext cx="3845700" cy="2863800"/>
          </a:xfrm>
          <a:prstGeom prst="rect">
            <a:avLst/>
          </a:prstGeom>
        </p:spPr>
        <p:txBody>
          <a:bodyPr anchorCtr="0" anchor="t" bIns="91425" lIns="91425" spcFirstLastPara="1" rIns="91425" wrap="square" tIns="91425">
            <a:normAutofit fontScale="77500" lnSpcReduction="10000"/>
          </a:bodyPr>
          <a:lstStyle/>
          <a:p>
            <a:pPr indent="0" lvl="0" marL="0" rtl="0" algn="ctr">
              <a:spcBef>
                <a:spcPts val="0"/>
              </a:spcBef>
              <a:spcAft>
                <a:spcPts val="1200"/>
              </a:spcAft>
              <a:buNone/>
            </a:pPr>
            <a:r>
              <a:rPr lang="es"/>
              <a:t>El 8 de diciembre de 1854, Pío IX definía solemnemente este dogma: “Declaramos, proclamamos, y definimos que la doctrina que sostiene que la beatísima Virgen María fue preservada inmune de toda mancha de la culpa original en el primer instante de su concepción por singular gracia y privilegio de Dios omnipotente, en atención a los méritos de Cristo Jesús, salvador del género humano, está revelada por Dios; y por consiguiente, ha de ser creída firme y constantemente por todos los fieles” </a:t>
            </a:r>
            <a:endParaRPr/>
          </a:p>
        </p:txBody>
      </p:sp>
      <p:sp>
        <p:nvSpPr>
          <p:cNvPr id="74" name="Google Shape;74;p15"/>
          <p:cNvSpPr txBox="1"/>
          <p:nvPr/>
        </p:nvSpPr>
        <p:spPr>
          <a:xfrm>
            <a:off x="4737825" y="762175"/>
            <a:ext cx="4015200" cy="253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700">
                <a:solidFill>
                  <a:schemeClr val="lt2"/>
                </a:solidFill>
              </a:rPr>
              <a:t>El 1 de noviembre de 1950, Pío XII, definía como dogma de fe la asunción corporal de María: “proclamamos, declaramos y definimos ser dogma divinamente revelado que la Inmaculada Madre de Dios, siempre virgen María, cumplido el curso de su vida terrestre, fue asunta en cuerpo y alma a la gloria celestial”</a:t>
            </a:r>
            <a:endParaRPr sz="1700">
              <a:solidFill>
                <a:schemeClr val="lt2"/>
              </a:solidFill>
            </a:endParaRPr>
          </a:p>
        </p:txBody>
      </p:sp>
      <p:pic>
        <p:nvPicPr>
          <p:cNvPr id="75" name="Google Shape;75;p15"/>
          <p:cNvPicPr preferRelativeResize="0"/>
          <p:nvPr/>
        </p:nvPicPr>
        <p:blipFill rotWithShape="1">
          <a:blip r:embed="rId3">
            <a:alphaModFix/>
          </a:blip>
          <a:srcRect b="7467" l="8181" r="5612" t="5196"/>
          <a:stretch/>
        </p:blipFill>
        <p:spPr>
          <a:xfrm>
            <a:off x="1521950" y="3446775"/>
            <a:ext cx="1196300" cy="1696726"/>
          </a:xfrm>
          <a:prstGeom prst="rect">
            <a:avLst/>
          </a:prstGeom>
          <a:noFill/>
          <a:ln>
            <a:noFill/>
          </a:ln>
        </p:spPr>
      </p:pic>
      <p:pic>
        <p:nvPicPr>
          <p:cNvPr id="76" name="Google Shape;76;p15"/>
          <p:cNvPicPr preferRelativeResize="0"/>
          <p:nvPr/>
        </p:nvPicPr>
        <p:blipFill rotWithShape="1">
          <a:blip r:embed="rId4">
            <a:alphaModFix/>
          </a:blip>
          <a:srcRect b="12990" l="0" r="0" t="0"/>
          <a:stretch/>
        </p:blipFill>
        <p:spPr>
          <a:xfrm>
            <a:off x="5612787" y="3446775"/>
            <a:ext cx="2431124" cy="151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153975"/>
            <a:ext cx="8520600" cy="863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
              <a:t>TE DAMOS GRACIAS MADRE POR LOS FRUTOS DE LA CONSAGRACIÓN A TU INMACULADO CORAZÓN</a:t>
            </a:r>
            <a:endParaRPr/>
          </a:p>
        </p:txBody>
      </p:sp>
      <p:sp>
        <p:nvSpPr>
          <p:cNvPr id="82" name="Google Shape;82;p16"/>
          <p:cNvSpPr txBox="1"/>
          <p:nvPr>
            <p:ph idx="1" type="body"/>
          </p:nvPr>
        </p:nvSpPr>
        <p:spPr>
          <a:xfrm>
            <a:off x="3844350" y="1152475"/>
            <a:ext cx="49881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s"/>
              <a:t>En la consagración que se </a:t>
            </a:r>
            <a:r>
              <a:rPr lang="es"/>
              <a:t>está</a:t>
            </a:r>
            <a:r>
              <a:rPr lang="es"/>
              <a:t> llevada a cabo en la parroquia, al Inmaculado Corazón de María, se puede vivenciar esa unidad como hijos de Dios y de nuestra Madre. A su vez ella  derrama en cada uno de los que la estamos vivenciando esas gracias y dones, que le pertenecen junto con su dulzura maternal y angelical. Te agradecemos Madre por cuidarnos y acompañarnos siempre y en todo lugar!</a:t>
            </a:r>
            <a:endParaRPr/>
          </a:p>
        </p:txBody>
      </p:sp>
      <p:pic>
        <p:nvPicPr>
          <p:cNvPr id="83" name="Google Shape;83;p16"/>
          <p:cNvPicPr preferRelativeResize="0"/>
          <p:nvPr/>
        </p:nvPicPr>
        <p:blipFill>
          <a:blip r:embed="rId3">
            <a:alphaModFix/>
          </a:blip>
          <a:stretch>
            <a:fillRect/>
          </a:stretch>
        </p:blipFill>
        <p:spPr>
          <a:xfrm>
            <a:off x="311700" y="1152475"/>
            <a:ext cx="3532650" cy="3532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