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63" r:id="rId5"/>
    <p:sldId id="264" r:id="rId6"/>
    <p:sldId id="265" r:id="rId7"/>
    <p:sldId id="266" r:id="rId8"/>
    <p:sldId id="259" r:id="rId9"/>
    <p:sldId id="269" r:id="rId10"/>
    <p:sldId id="267" r:id="rId11"/>
    <p:sldId id="260" r:id="rId12"/>
    <p:sldId id="261" r:id="rId13"/>
    <p:sldId id="268" r:id="rId14"/>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2" autoAdjust="0"/>
    <p:restoredTop sz="94660"/>
  </p:normalViewPr>
  <p:slideViewPr>
    <p:cSldViewPr>
      <p:cViewPr varScale="1">
        <p:scale>
          <a:sx n="73" d="100"/>
          <a:sy n="73" d="100"/>
        </p:scale>
        <p:origin x="-91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38C752-261A-45C5-95A5-59ED2E12D158}"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s-AR"/>
        </a:p>
      </dgm:t>
    </dgm:pt>
    <dgm:pt modelId="{167CE768-B8D1-41C7-B2AA-9FD275FFB341}">
      <dgm:prSet phldrT="[Texto]" custT="1"/>
      <dgm:spPr/>
      <dgm:t>
        <a:bodyPr/>
        <a:lstStyle/>
        <a:p>
          <a:pPr algn="ctr"/>
          <a:r>
            <a:rPr lang="es-AR" sz="4000" dirty="0" smtClean="0">
              <a:solidFill>
                <a:srgbClr val="FF0000"/>
              </a:solidFill>
            </a:rPr>
            <a:t>No es</a:t>
          </a:r>
          <a:endParaRPr lang="es-AR" sz="4000" dirty="0">
            <a:solidFill>
              <a:srgbClr val="FF0000"/>
            </a:solidFill>
          </a:endParaRPr>
        </a:p>
      </dgm:t>
    </dgm:pt>
    <dgm:pt modelId="{BC93D825-4A89-4766-97C1-B848D10739E6}" type="parTrans" cxnId="{05D5B2AA-C0B4-47B6-A81F-C7AA202EB35A}">
      <dgm:prSet/>
      <dgm:spPr/>
      <dgm:t>
        <a:bodyPr/>
        <a:lstStyle/>
        <a:p>
          <a:endParaRPr lang="es-AR"/>
        </a:p>
      </dgm:t>
    </dgm:pt>
    <dgm:pt modelId="{7CA93436-69C6-402F-90F6-5F2B135D1052}" type="sibTrans" cxnId="{05D5B2AA-C0B4-47B6-A81F-C7AA202EB35A}">
      <dgm:prSet/>
      <dgm:spPr/>
      <dgm:t>
        <a:bodyPr/>
        <a:lstStyle/>
        <a:p>
          <a:endParaRPr lang="es-AR"/>
        </a:p>
      </dgm:t>
    </dgm:pt>
    <dgm:pt modelId="{2D52867C-3FA8-4323-B0A0-31D4CDDB8DEC}">
      <dgm:prSet phldrT="[Texto]"/>
      <dgm:spPr/>
      <dgm:t>
        <a:bodyPr/>
        <a:lstStyle/>
        <a:p>
          <a:r>
            <a:rPr lang="es-AR" dirty="0" smtClean="0"/>
            <a:t>Algo secundario, meramente ritual.</a:t>
          </a:r>
          <a:endParaRPr lang="es-AR" dirty="0"/>
        </a:p>
      </dgm:t>
    </dgm:pt>
    <dgm:pt modelId="{05F872D2-E96F-4875-BDD0-E59A7FAED15D}" type="parTrans" cxnId="{E59572DD-D609-4FB3-888A-0F686178BA1A}">
      <dgm:prSet/>
      <dgm:spPr/>
      <dgm:t>
        <a:bodyPr/>
        <a:lstStyle/>
        <a:p>
          <a:endParaRPr lang="es-AR"/>
        </a:p>
      </dgm:t>
    </dgm:pt>
    <dgm:pt modelId="{FA0FE2B9-2ED7-432F-9E4E-0B9A059D6B12}" type="sibTrans" cxnId="{E59572DD-D609-4FB3-888A-0F686178BA1A}">
      <dgm:prSet/>
      <dgm:spPr/>
      <dgm:t>
        <a:bodyPr/>
        <a:lstStyle/>
        <a:p>
          <a:endParaRPr lang="es-AR"/>
        </a:p>
      </dgm:t>
    </dgm:pt>
    <dgm:pt modelId="{D087AE97-76EE-4631-9E34-BF87F3BE5897}">
      <dgm:prSet/>
      <dgm:spPr/>
      <dgm:t>
        <a:bodyPr/>
        <a:lstStyle/>
        <a:p>
          <a:r>
            <a:rPr lang="es-AR" smtClean="0"/>
            <a:t>Una serie de prescripciones - rubricas para ceremonias. </a:t>
          </a:r>
          <a:endParaRPr lang="es-AR" dirty="0" smtClean="0"/>
        </a:p>
      </dgm:t>
    </dgm:pt>
    <dgm:pt modelId="{DE8B2EDC-A3AD-4A57-ADDD-2814C4129091}" type="parTrans" cxnId="{DA96B2C7-BF44-43BF-BFDA-271DF0281E53}">
      <dgm:prSet/>
      <dgm:spPr/>
      <dgm:t>
        <a:bodyPr/>
        <a:lstStyle/>
        <a:p>
          <a:endParaRPr lang="es-AR"/>
        </a:p>
      </dgm:t>
    </dgm:pt>
    <dgm:pt modelId="{F9A5F363-D92D-43C0-BEA7-2A694AAB57B0}" type="sibTrans" cxnId="{DA96B2C7-BF44-43BF-BFDA-271DF0281E53}">
      <dgm:prSet/>
      <dgm:spPr/>
      <dgm:t>
        <a:bodyPr/>
        <a:lstStyle/>
        <a:p>
          <a:endParaRPr lang="es-AR"/>
        </a:p>
      </dgm:t>
    </dgm:pt>
    <dgm:pt modelId="{D795F184-922F-4189-84FA-FE1CFCD42945}">
      <dgm:prSet/>
      <dgm:spPr/>
      <dgm:t>
        <a:bodyPr/>
        <a:lstStyle/>
        <a:p>
          <a:r>
            <a:rPr lang="es-AR" smtClean="0"/>
            <a:t>Una ceremonia imponente y bella. </a:t>
          </a:r>
          <a:endParaRPr lang="es-AR" dirty="0" smtClean="0"/>
        </a:p>
      </dgm:t>
    </dgm:pt>
    <dgm:pt modelId="{9E6E8E6E-04A4-4CDD-A452-D57699940071}" type="parTrans" cxnId="{28B01394-D201-429B-A07A-D69C3E3C7369}">
      <dgm:prSet/>
      <dgm:spPr/>
      <dgm:t>
        <a:bodyPr/>
        <a:lstStyle/>
        <a:p>
          <a:endParaRPr lang="es-AR"/>
        </a:p>
      </dgm:t>
    </dgm:pt>
    <dgm:pt modelId="{204292AE-0660-4A35-8D76-D7444ABD660D}" type="sibTrans" cxnId="{28B01394-D201-429B-A07A-D69C3E3C7369}">
      <dgm:prSet/>
      <dgm:spPr/>
      <dgm:t>
        <a:bodyPr/>
        <a:lstStyle/>
        <a:p>
          <a:endParaRPr lang="es-AR"/>
        </a:p>
      </dgm:t>
    </dgm:pt>
    <dgm:pt modelId="{3006A991-61DB-438C-A599-8A8B8C9F9BE1}">
      <dgm:prSet/>
      <dgm:spPr/>
      <dgm:t>
        <a:bodyPr/>
        <a:lstStyle/>
        <a:p>
          <a:r>
            <a:rPr lang="es-AR" smtClean="0"/>
            <a:t>Un espectáculo. </a:t>
          </a:r>
          <a:endParaRPr lang="es-AR" dirty="0" smtClean="0"/>
        </a:p>
      </dgm:t>
    </dgm:pt>
    <dgm:pt modelId="{5F269C58-1247-49BE-AC9F-646C5989B4CA}" type="parTrans" cxnId="{8CCF82E5-E23A-4B94-8B5F-CE6E07D0BEA6}">
      <dgm:prSet/>
      <dgm:spPr/>
      <dgm:t>
        <a:bodyPr/>
        <a:lstStyle/>
        <a:p>
          <a:endParaRPr lang="es-AR"/>
        </a:p>
      </dgm:t>
    </dgm:pt>
    <dgm:pt modelId="{C134C47D-06F5-430B-A75C-7A3335006921}" type="sibTrans" cxnId="{8CCF82E5-E23A-4B94-8B5F-CE6E07D0BEA6}">
      <dgm:prSet/>
      <dgm:spPr/>
      <dgm:t>
        <a:bodyPr/>
        <a:lstStyle/>
        <a:p>
          <a:endParaRPr lang="es-AR"/>
        </a:p>
      </dgm:t>
    </dgm:pt>
    <dgm:pt modelId="{9A41E56D-3793-499F-8BD9-D0BEA9465FFD}">
      <dgm:prSet/>
      <dgm:spPr/>
      <dgm:t>
        <a:bodyPr/>
        <a:lstStyle/>
        <a:p>
          <a:r>
            <a:rPr lang="es-AR" dirty="0" smtClean="0"/>
            <a:t>Una celebración donde solo somos espectadores. </a:t>
          </a:r>
        </a:p>
      </dgm:t>
    </dgm:pt>
    <dgm:pt modelId="{2D545E81-7902-4023-AF92-4F691A5B041C}" type="parTrans" cxnId="{0AD78319-E40B-4D88-907E-3C36B746E8EE}">
      <dgm:prSet/>
      <dgm:spPr/>
      <dgm:t>
        <a:bodyPr/>
        <a:lstStyle/>
        <a:p>
          <a:endParaRPr lang="es-AR"/>
        </a:p>
      </dgm:t>
    </dgm:pt>
    <dgm:pt modelId="{A069054F-EAAE-45E5-B06C-CA974C1CC601}" type="sibTrans" cxnId="{0AD78319-E40B-4D88-907E-3C36B746E8EE}">
      <dgm:prSet/>
      <dgm:spPr/>
      <dgm:t>
        <a:bodyPr/>
        <a:lstStyle/>
        <a:p>
          <a:endParaRPr lang="es-AR"/>
        </a:p>
      </dgm:t>
    </dgm:pt>
    <dgm:pt modelId="{5CE42D8F-F2D9-4E44-865C-2461C7955FF2}">
      <dgm:prSet/>
      <dgm:spPr/>
      <dgm:t>
        <a:bodyPr/>
        <a:lstStyle/>
        <a:p>
          <a:r>
            <a:rPr lang="es-AR" dirty="0" smtClean="0"/>
            <a:t>Una reunión o asamblea cultual. </a:t>
          </a:r>
        </a:p>
      </dgm:t>
    </dgm:pt>
    <dgm:pt modelId="{5FD53EEF-5456-4AB3-92D5-981B2101B5BB}" type="parTrans" cxnId="{D5B0F59E-7BFE-4BBA-B2E0-763597FDC8BD}">
      <dgm:prSet/>
      <dgm:spPr/>
      <dgm:t>
        <a:bodyPr/>
        <a:lstStyle/>
        <a:p>
          <a:endParaRPr lang="es-AR"/>
        </a:p>
      </dgm:t>
    </dgm:pt>
    <dgm:pt modelId="{918D1929-E684-4C27-A4B9-A2B523031A39}" type="sibTrans" cxnId="{D5B0F59E-7BFE-4BBA-B2E0-763597FDC8BD}">
      <dgm:prSet/>
      <dgm:spPr/>
      <dgm:t>
        <a:bodyPr/>
        <a:lstStyle/>
        <a:p>
          <a:endParaRPr lang="es-AR"/>
        </a:p>
      </dgm:t>
    </dgm:pt>
    <dgm:pt modelId="{869085BC-9AC3-4044-9BE1-D6CAF6B87652}" type="pres">
      <dgm:prSet presAssocID="{4138C752-261A-45C5-95A5-59ED2E12D158}" presName="Name0" presStyleCnt="0">
        <dgm:presLayoutVars>
          <dgm:dir/>
          <dgm:animLvl val="lvl"/>
          <dgm:resizeHandles val="exact"/>
        </dgm:presLayoutVars>
      </dgm:prSet>
      <dgm:spPr/>
      <dgm:t>
        <a:bodyPr/>
        <a:lstStyle/>
        <a:p>
          <a:endParaRPr lang="es-AR"/>
        </a:p>
      </dgm:t>
    </dgm:pt>
    <dgm:pt modelId="{3E5184F2-6A83-4606-82C5-3E667602767E}" type="pres">
      <dgm:prSet presAssocID="{167CE768-B8D1-41C7-B2AA-9FD275FFB341}" presName="linNode" presStyleCnt="0"/>
      <dgm:spPr/>
    </dgm:pt>
    <dgm:pt modelId="{623845D3-FE1A-46B0-99F8-70C77B21357E}" type="pres">
      <dgm:prSet presAssocID="{167CE768-B8D1-41C7-B2AA-9FD275FFB341}" presName="parTx" presStyleLbl="revTx" presStyleIdx="0" presStyleCnt="1" custScaleX="80537">
        <dgm:presLayoutVars>
          <dgm:chMax val="1"/>
          <dgm:bulletEnabled val="1"/>
        </dgm:presLayoutVars>
      </dgm:prSet>
      <dgm:spPr/>
      <dgm:t>
        <a:bodyPr/>
        <a:lstStyle/>
        <a:p>
          <a:endParaRPr lang="es-AR"/>
        </a:p>
      </dgm:t>
    </dgm:pt>
    <dgm:pt modelId="{DD6F504E-D2B7-43BC-8BB0-90ED78B2ECAF}" type="pres">
      <dgm:prSet presAssocID="{167CE768-B8D1-41C7-B2AA-9FD275FFB341}" presName="bracket" presStyleLbl="parChTrans1D1" presStyleIdx="0" presStyleCnt="1"/>
      <dgm:spPr/>
    </dgm:pt>
    <dgm:pt modelId="{BAAEAE80-7635-4E15-997F-E8365C236147}" type="pres">
      <dgm:prSet presAssocID="{167CE768-B8D1-41C7-B2AA-9FD275FFB341}" presName="spH" presStyleCnt="0"/>
      <dgm:spPr/>
    </dgm:pt>
    <dgm:pt modelId="{94FEAB29-30A8-4D01-BE42-B26B5EA10730}" type="pres">
      <dgm:prSet presAssocID="{167CE768-B8D1-41C7-B2AA-9FD275FFB341}" presName="desTx" presStyleLbl="node1" presStyleIdx="0" presStyleCnt="1">
        <dgm:presLayoutVars>
          <dgm:bulletEnabled val="1"/>
        </dgm:presLayoutVars>
      </dgm:prSet>
      <dgm:spPr/>
      <dgm:t>
        <a:bodyPr/>
        <a:lstStyle/>
        <a:p>
          <a:endParaRPr lang="es-AR"/>
        </a:p>
      </dgm:t>
    </dgm:pt>
  </dgm:ptLst>
  <dgm:cxnLst>
    <dgm:cxn modelId="{D5B0F59E-7BFE-4BBA-B2E0-763597FDC8BD}" srcId="{167CE768-B8D1-41C7-B2AA-9FD275FFB341}" destId="{5CE42D8F-F2D9-4E44-865C-2461C7955FF2}" srcOrd="5" destOrd="0" parTransId="{5FD53EEF-5456-4AB3-92D5-981B2101B5BB}" sibTransId="{918D1929-E684-4C27-A4B9-A2B523031A39}"/>
    <dgm:cxn modelId="{E59572DD-D609-4FB3-888A-0F686178BA1A}" srcId="{167CE768-B8D1-41C7-B2AA-9FD275FFB341}" destId="{2D52867C-3FA8-4323-B0A0-31D4CDDB8DEC}" srcOrd="0" destOrd="0" parTransId="{05F872D2-E96F-4875-BDD0-E59A7FAED15D}" sibTransId="{FA0FE2B9-2ED7-432F-9E4E-0B9A059D6B12}"/>
    <dgm:cxn modelId="{3AE5A8BD-6E4E-4250-8B13-3EB151C6EBED}" type="presOf" srcId="{2D52867C-3FA8-4323-B0A0-31D4CDDB8DEC}" destId="{94FEAB29-30A8-4D01-BE42-B26B5EA10730}" srcOrd="0" destOrd="0" presId="urn:diagrams.loki3.com/BracketList+Icon"/>
    <dgm:cxn modelId="{2E5FD7FD-9EA2-49E3-86A7-176329E75F0C}" type="presOf" srcId="{167CE768-B8D1-41C7-B2AA-9FD275FFB341}" destId="{623845D3-FE1A-46B0-99F8-70C77B21357E}" srcOrd="0" destOrd="0" presId="urn:diagrams.loki3.com/BracketList+Icon"/>
    <dgm:cxn modelId="{17C80DED-7F62-4C53-A3B3-774B982A54A4}" type="presOf" srcId="{5CE42D8F-F2D9-4E44-865C-2461C7955FF2}" destId="{94FEAB29-30A8-4D01-BE42-B26B5EA10730}" srcOrd="0" destOrd="5" presId="urn:diagrams.loki3.com/BracketList+Icon"/>
    <dgm:cxn modelId="{FFA8EC36-B0D9-424B-AEBE-150DE93F2379}" type="presOf" srcId="{9A41E56D-3793-499F-8BD9-D0BEA9465FFD}" destId="{94FEAB29-30A8-4D01-BE42-B26B5EA10730}" srcOrd="0" destOrd="4" presId="urn:diagrams.loki3.com/BracketList+Icon"/>
    <dgm:cxn modelId="{28B01394-D201-429B-A07A-D69C3E3C7369}" srcId="{167CE768-B8D1-41C7-B2AA-9FD275FFB341}" destId="{D795F184-922F-4189-84FA-FE1CFCD42945}" srcOrd="2" destOrd="0" parTransId="{9E6E8E6E-04A4-4CDD-A452-D57699940071}" sibTransId="{204292AE-0660-4A35-8D76-D7444ABD660D}"/>
    <dgm:cxn modelId="{8CCF82E5-E23A-4B94-8B5F-CE6E07D0BEA6}" srcId="{167CE768-B8D1-41C7-B2AA-9FD275FFB341}" destId="{3006A991-61DB-438C-A599-8A8B8C9F9BE1}" srcOrd="3" destOrd="0" parTransId="{5F269C58-1247-49BE-AC9F-646C5989B4CA}" sibTransId="{C134C47D-06F5-430B-A75C-7A3335006921}"/>
    <dgm:cxn modelId="{05D5B2AA-C0B4-47B6-A81F-C7AA202EB35A}" srcId="{4138C752-261A-45C5-95A5-59ED2E12D158}" destId="{167CE768-B8D1-41C7-B2AA-9FD275FFB341}" srcOrd="0" destOrd="0" parTransId="{BC93D825-4A89-4766-97C1-B848D10739E6}" sibTransId="{7CA93436-69C6-402F-90F6-5F2B135D1052}"/>
    <dgm:cxn modelId="{0AD78319-E40B-4D88-907E-3C36B746E8EE}" srcId="{167CE768-B8D1-41C7-B2AA-9FD275FFB341}" destId="{9A41E56D-3793-499F-8BD9-D0BEA9465FFD}" srcOrd="4" destOrd="0" parTransId="{2D545E81-7902-4023-AF92-4F691A5B041C}" sibTransId="{A069054F-EAAE-45E5-B06C-CA974C1CC601}"/>
    <dgm:cxn modelId="{9715671D-87B1-46B0-8B62-D9F4A1BC0457}" type="presOf" srcId="{D795F184-922F-4189-84FA-FE1CFCD42945}" destId="{94FEAB29-30A8-4D01-BE42-B26B5EA10730}" srcOrd="0" destOrd="2" presId="urn:diagrams.loki3.com/BracketList+Icon"/>
    <dgm:cxn modelId="{DA96B2C7-BF44-43BF-BFDA-271DF0281E53}" srcId="{167CE768-B8D1-41C7-B2AA-9FD275FFB341}" destId="{D087AE97-76EE-4631-9E34-BF87F3BE5897}" srcOrd="1" destOrd="0" parTransId="{DE8B2EDC-A3AD-4A57-ADDD-2814C4129091}" sibTransId="{F9A5F363-D92D-43C0-BEA7-2A694AAB57B0}"/>
    <dgm:cxn modelId="{A141A916-1B51-453C-9B12-18BC77B53BE0}" type="presOf" srcId="{D087AE97-76EE-4631-9E34-BF87F3BE5897}" destId="{94FEAB29-30A8-4D01-BE42-B26B5EA10730}" srcOrd="0" destOrd="1" presId="urn:diagrams.loki3.com/BracketList+Icon"/>
    <dgm:cxn modelId="{6C33AEBA-96F9-49CE-9589-89EFA81B9C98}" type="presOf" srcId="{3006A991-61DB-438C-A599-8A8B8C9F9BE1}" destId="{94FEAB29-30A8-4D01-BE42-B26B5EA10730}" srcOrd="0" destOrd="3" presId="urn:diagrams.loki3.com/BracketList+Icon"/>
    <dgm:cxn modelId="{3A2E69B8-7631-4CE8-840D-9025120A03F4}" type="presOf" srcId="{4138C752-261A-45C5-95A5-59ED2E12D158}" destId="{869085BC-9AC3-4044-9BE1-D6CAF6B87652}" srcOrd="0" destOrd="0" presId="urn:diagrams.loki3.com/BracketList+Icon"/>
    <dgm:cxn modelId="{C1A278CA-DED8-456C-B3AC-4971E72EEB0B}" type="presParOf" srcId="{869085BC-9AC3-4044-9BE1-D6CAF6B87652}" destId="{3E5184F2-6A83-4606-82C5-3E667602767E}" srcOrd="0" destOrd="0" presId="urn:diagrams.loki3.com/BracketList+Icon"/>
    <dgm:cxn modelId="{7B174782-CB67-4FE4-A642-CB16D40D6F57}" type="presParOf" srcId="{3E5184F2-6A83-4606-82C5-3E667602767E}" destId="{623845D3-FE1A-46B0-99F8-70C77B21357E}" srcOrd="0" destOrd="0" presId="urn:diagrams.loki3.com/BracketList+Icon"/>
    <dgm:cxn modelId="{3E3978BE-A430-49C7-8BB9-EDB7AC8D69FA}" type="presParOf" srcId="{3E5184F2-6A83-4606-82C5-3E667602767E}" destId="{DD6F504E-D2B7-43BC-8BB0-90ED78B2ECAF}" srcOrd="1" destOrd="0" presId="urn:diagrams.loki3.com/BracketList+Icon"/>
    <dgm:cxn modelId="{AB63895B-C3AE-47EF-9A23-9FA76826FD5C}" type="presParOf" srcId="{3E5184F2-6A83-4606-82C5-3E667602767E}" destId="{BAAEAE80-7635-4E15-997F-E8365C236147}" srcOrd="2" destOrd="0" presId="urn:diagrams.loki3.com/BracketList+Icon"/>
    <dgm:cxn modelId="{EB5E0390-47F0-4939-88F8-54C4FBB7671B}" type="presParOf" srcId="{3E5184F2-6A83-4606-82C5-3E667602767E}" destId="{94FEAB29-30A8-4D01-BE42-B26B5EA10730}"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845D3-FE1A-46B0-99F8-70C77B21357E}">
      <dsp:nvSpPr>
        <dsp:cNvPr id="0" name=""/>
        <dsp:cNvSpPr/>
      </dsp:nvSpPr>
      <dsp:spPr>
        <a:xfrm>
          <a:off x="216022" y="2792151"/>
          <a:ext cx="1752577" cy="75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101600" rIns="284480" bIns="101600" numCol="1" spcCol="1270" anchor="ctr" anchorCtr="0">
          <a:noAutofit/>
        </a:bodyPr>
        <a:lstStyle/>
        <a:p>
          <a:pPr lvl="0" algn="ctr" defTabSz="1778000">
            <a:lnSpc>
              <a:spcPct val="90000"/>
            </a:lnSpc>
            <a:spcBef>
              <a:spcPct val="0"/>
            </a:spcBef>
            <a:spcAft>
              <a:spcPct val="35000"/>
            </a:spcAft>
          </a:pPr>
          <a:r>
            <a:rPr lang="es-AR" sz="4000" kern="1200" dirty="0" smtClean="0">
              <a:solidFill>
                <a:srgbClr val="FF0000"/>
              </a:solidFill>
            </a:rPr>
            <a:t>No es</a:t>
          </a:r>
          <a:endParaRPr lang="es-AR" sz="4000" kern="1200" dirty="0">
            <a:solidFill>
              <a:srgbClr val="FF0000"/>
            </a:solidFill>
          </a:endParaRPr>
        </a:p>
      </dsp:txBody>
      <dsp:txXfrm>
        <a:off x="216022" y="2792151"/>
        <a:ext cx="1752577" cy="752400"/>
      </dsp:txXfrm>
    </dsp:sp>
    <dsp:sp modelId="{DD6F504E-D2B7-43BC-8BB0-90ED78B2ECAF}">
      <dsp:nvSpPr>
        <dsp:cNvPr id="0" name=""/>
        <dsp:cNvSpPr/>
      </dsp:nvSpPr>
      <dsp:spPr>
        <a:xfrm>
          <a:off x="1968600" y="64701"/>
          <a:ext cx="435222" cy="62073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FEAB29-30A8-4D01-BE42-B26B5EA10730}">
      <dsp:nvSpPr>
        <dsp:cNvPr id="0" name=""/>
        <dsp:cNvSpPr/>
      </dsp:nvSpPr>
      <dsp:spPr>
        <a:xfrm>
          <a:off x="2577912" y="64701"/>
          <a:ext cx="5919032" cy="62073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285750" lvl="1" indent="-285750" algn="l" defTabSz="1689100">
            <a:lnSpc>
              <a:spcPct val="90000"/>
            </a:lnSpc>
            <a:spcBef>
              <a:spcPct val="0"/>
            </a:spcBef>
            <a:spcAft>
              <a:spcPct val="15000"/>
            </a:spcAft>
            <a:buChar char="••"/>
          </a:pPr>
          <a:r>
            <a:rPr lang="es-AR" sz="3800" kern="1200" dirty="0" smtClean="0"/>
            <a:t>Algo secundario, meramente ritual.</a:t>
          </a:r>
          <a:endParaRPr lang="es-AR" sz="3800" kern="1200" dirty="0"/>
        </a:p>
        <a:p>
          <a:pPr marL="285750" lvl="1" indent="-285750" algn="l" defTabSz="1689100">
            <a:lnSpc>
              <a:spcPct val="90000"/>
            </a:lnSpc>
            <a:spcBef>
              <a:spcPct val="0"/>
            </a:spcBef>
            <a:spcAft>
              <a:spcPct val="15000"/>
            </a:spcAft>
            <a:buChar char="••"/>
          </a:pPr>
          <a:r>
            <a:rPr lang="es-AR" sz="3800" kern="1200" smtClean="0"/>
            <a:t>Una serie de prescripciones - rubricas para ceremonias. </a:t>
          </a:r>
          <a:endParaRPr lang="es-AR" sz="3800" kern="1200" dirty="0" smtClean="0"/>
        </a:p>
        <a:p>
          <a:pPr marL="285750" lvl="1" indent="-285750" algn="l" defTabSz="1689100">
            <a:lnSpc>
              <a:spcPct val="90000"/>
            </a:lnSpc>
            <a:spcBef>
              <a:spcPct val="0"/>
            </a:spcBef>
            <a:spcAft>
              <a:spcPct val="15000"/>
            </a:spcAft>
            <a:buChar char="••"/>
          </a:pPr>
          <a:r>
            <a:rPr lang="es-AR" sz="3800" kern="1200" smtClean="0"/>
            <a:t>Una ceremonia imponente y bella. </a:t>
          </a:r>
          <a:endParaRPr lang="es-AR" sz="3800" kern="1200" dirty="0" smtClean="0"/>
        </a:p>
        <a:p>
          <a:pPr marL="285750" lvl="1" indent="-285750" algn="l" defTabSz="1689100">
            <a:lnSpc>
              <a:spcPct val="90000"/>
            </a:lnSpc>
            <a:spcBef>
              <a:spcPct val="0"/>
            </a:spcBef>
            <a:spcAft>
              <a:spcPct val="15000"/>
            </a:spcAft>
            <a:buChar char="••"/>
          </a:pPr>
          <a:r>
            <a:rPr lang="es-AR" sz="3800" kern="1200" smtClean="0"/>
            <a:t>Un espectáculo. </a:t>
          </a:r>
          <a:endParaRPr lang="es-AR" sz="3800" kern="1200" dirty="0" smtClean="0"/>
        </a:p>
        <a:p>
          <a:pPr marL="285750" lvl="1" indent="-285750" algn="l" defTabSz="1689100">
            <a:lnSpc>
              <a:spcPct val="90000"/>
            </a:lnSpc>
            <a:spcBef>
              <a:spcPct val="0"/>
            </a:spcBef>
            <a:spcAft>
              <a:spcPct val="15000"/>
            </a:spcAft>
            <a:buChar char="••"/>
          </a:pPr>
          <a:r>
            <a:rPr lang="es-AR" sz="3800" kern="1200" dirty="0" smtClean="0"/>
            <a:t>Una celebración donde solo somos espectadores. </a:t>
          </a:r>
        </a:p>
        <a:p>
          <a:pPr marL="285750" lvl="1" indent="-285750" algn="l" defTabSz="1689100">
            <a:lnSpc>
              <a:spcPct val="90000"/>
            </a:lnSpc>
            <a:spcBef>
              <a:spcPct val="0"/>
            </a:spcBef>
            <a:spcAft>
              <a:spcPct val="15000"/>
            </a:spcAft>
            <a:buChar char="••"/>
          </a:pPr>
          <a:r>
            <a:rPr lang="es-AR" sz="3800" kern="1200" dirty="0" smtClean="0"/>
            <a:t>Una reunión o asamblea cultual. </a:t>
          </a:r>
        </a:p>
      </dsp:txBody>
      <dsp:txXfrm>
        <a:off x="2577912" y="64701"/>
        <a:ext cx="5919032" cy="6207300"/>
      </dsp:txXfrm>
    </dsp:sp>
  </dsp:spTree>
</dsp:drawing>
</file>

<file path=ppt/diagrams/layout1.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F414F409-4782-41DE-AD6B-ED16A5861D74}" type="datetimeFigureOut">
              <a:rPr lang="es-AR" smtClean="0"/>
              <a:t>04/08/2020</a:t>
            </a:fld>
            <a:endParaRPr lang="es-AR" dirty="0"/>
          </a:p>
        </p:txBody>
      </p:sp>
      <p:sp>
        <p:nvSpPr>
          <p:cNvPr id="17" name="16 Marcador de pie de página"/>
          <p:cNvSpPr>
            <a:spLocks noGrp="1"/>
          </p:cNvSpPr>
          <p:nvPr>
            <p:ph type="ftr" sz="quarter" idx="11"/>
          </p:nvPr>
        </p:nvSpPr>
        <p:spPr/>
        <p:txBody>
          <a:bodyPr/>
          <a:lstStyle/>
          <a:p>
            <a:endParaRPr lang="es-AR" dirty="0"/>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B28332BB-6647-4E67-B65C-E21C39D2580C}" type="slidenum">
              <a:rPr lang="es-AR" smtClean="0"/>
              <a:t>‹Nº›</a:t>
            </a:fld>
            <a:endParaRPr lang="es-AR" dirty="0"/>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414F409-4782-41DE-AD6B-ED16A5861D74}" type="datetimeFigureOut">
              <a:rPr lang="es-AR" smtClean="0"/>
              <a:t>04/08/2020</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B28332BB-6647-4E67-B65C-E21C39D2580C}" type="slidenum">
              <a:rPr lang="es-AR" smtClean="0"/>
              <a:t>‹Nº›</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414F409-4782-41DE-AD6B-ED16A5861D74}" type="datetimeFigureOut">
              <a:rPr lang="es-AR" smtClean="0"/>
              <a:t>04/08/2020</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B28332BB-6647-4E67-B65C-E21C39D2580C}" type="slidenum">
              <a:rPr lang="es-AR" smtClean="0"/>
              <a:t>‹Nº›</a:t>
            </a:fld>
            <a:endParaRPr lang="es-A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F414F409-4782-41DE-AD6B-ED16A5861D74}" type="datetimeFigureOut">
              <a:rPr lang="es-AR" smtClean="0"/>
              <a:t>04/08/2020</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B28332BB-6647-4E67-B65C-E21C39D2580C}" type="slidenum">
              <a:rPr lang="es-AR" smtClean="0"/>
              <a:t>‹Nº›</a:t>
            </a:fld>
            <a:endParaRPr lang="es-AR" dirty="0"/>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414F409-4782-41DE-AD6B-ED16A5861D74}" type="datetimeFigureOut">
              <a:rPr lang="es-AR" smtClean="0"/>
              <a:t>04/08/2020</a:t>
            </a:fld>
            <a:endParaRPr lang="es-AR" dirty="0"/>
          </a:p>
        </p:txBody>
      </p:sp>
      <p:sp>
        <p:nvSpPr>
          <p:cNvPr id="5" name="4 Marcador de pie de página"/>
          <p:cNvSpPr>
            <a:spLocks noGrp="1"/>
          </p:cNvSpPr>
          <p:nvPr>
            <p:ph type="ftr" sz="quarter" idx="11"/>
          </p:nvPr>
        </p:nvSpPr>
        <p:spPr>
          <a:xfrm>
            <a:off x="800100" y="6172200"/>
            <a:ext cx="4000500" cy="457200"/>
          </a:xfrm>
        </p:spPr>
        <p:txBody>
          <a:bodyPr/>
          <a:lstStyle/>
          <a:p>
            <a:endParaRPr lang="es-AR" dirty="0"/>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B28332BB-6647-4E67-B65C-E21C39D2580C}" type="slidenum">
              <a:rPr lang="es-AR" smtClean="0"/>
              <a:t>‹Nº›</a:t>
            </a:fld>
            <a:endParaRPr lang="es-A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F414F409-4782-41DE-AD6B-ED16A5861D74}" type="datetimeFigureOut">
              <a:rPr lang="es-AR" smtClean="0"/>
              <a:t>04/08/2020</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B28332BB-6647-4E67-B65C-E21C39D2580C}" type="slidenum">
              <a:rPr lang="es-AR" smtClean="0"/>
              <a:t>‹Nº›</a:t>
            </a:fld>
            <a:endParaRPr lang="es-AR" dirty="0"/>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F414F409-4782-41DE-AD6B-ED16A5861D74}" type="datetimeFigureOut">
              <a:rPr lang="es-AR" smtClean="0"/>
              <a:t>04/08/2020</a:t>
            </a:fld>
            <a:endParaRPr lang="es-AR" dirty="0"/>
          </a:p>
        </p:txBody>
      </p:sp>
      <p:sp>
        <p:nvSpPr>
          <p:cNvPr id="8" name="7 Marcador de pie de página"/>
          <p:cNvSpPr>
            <a:spLocks noGrp="1"/>
          </p:cNvSpPr>
          <p:nvPr>
            <p:ph type="ftr" sz="quarter" idx="11"/>
          </p:nvPr>
        </p:nvSpPr>
        <p:spPr/>
        <p:txBody>
          <a:bodyPr/>
          <a:lstStyle/>
          <a:p>
            <a:endParaRPr lang="es-AR" dirty="0"/>
          </a:p>
        </p:txBody>
      </p:sp>
      <p:sp>
        <p:nvSpPr>
          <p:cNvPr id="9" name="8 Marcador de número de diapositiva"/>
          <p:cNvSpPr>
            <a:spLocks noGrp="1"/>
          </p:cNvSpPr>
          <p:nvPr>
            <p:ph type="sldNum" sz="quarter" idx="12"/>
          </p:nvPr>
        </p:nvSpPr>
        <p:spPr/>
        <p:txBody>
          <a:bodyPr/>
          <a:lstStyle/>
          <a:p>
            <a:fld id="{B28332BB-6647-4E67-B65C-E21C39D2580C}" type="slidenum">
              <a:rPr lang="es-AR" smtClean="0"/>
              <a:t>‹Nº›</a:t>
            </a:fld>
            <a:endParaRPr lang="es-AR" dirty="0"/>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414F409-4782-41DE-AD6B-ED16A5861D74}" type="datetimeFigureOut">
              <a:rPr lang="es-AR" smtClean="0"/>
              <a:t>04/08/2020</a:t>
            </a:fld>
            <a:endParaRPr lang="es-AR" dirty="0"/>
          </a:p>
        </p:txBody>
      </p:sp>
      <p:sp>
        <p:nvSpPr>
          <p:cNvPr id="4" name="3 Marcador de pie de página"/>
          <p:cNvSpPr>
            <a:spLocks noGrp="1"/>
          </p:cNvSpPr>
          <p:nvPr>
            <p:ph type="ftr" sz="quarter" idx="11"/>
          </p:nvPr>
        </p:nvSpPr>
        <p:spPr/>
        <p:txBody>
          <a:bodyPr/>
          <a:lstStyle/>
          <a:p>
            <a:endParaRPr lang="es-AR" dirty="0"/>
          </a:p>
        </p:txBody>
      </p:sp>
      <p:sp>
        <p:nvSpPr>
          <p:cNvPr id="5" name="4 Marcador de número de diapositiva"/>
          <p:cNvSpPr>
            <a:spLocks noGrp="1"/>
          </p:cNvSpPr>
          <p:nvPr>
            <p:ph type="sldNum" sz="quarter" idx="12"/>
          </p:nvPr>
        </p:nvSpPr>
        <p:spPr/>
        <p:txBody>
          <a:bodyPr/>
          <a:lstStyle/>
          <a:p>
            <a:fld id="{B28332BB-6647-4E67-B65C-E21C39D2580C}" type="slidenum">
              <a:rPr lang="es-AR" smtClean="0"/>
              <a:t>‹Nº›</a:t>
            </a:fld>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414F409-4782-41DE-AD6B-ED16A5861D74}" type="datetimeFigureOut">
              <a:rPr lang="es-AR" smtClean="0"/>
              <a:t>04/08/2020</a:t>
            </a:fld>
            <a:endParaRPr lang="es-AR" dirty="0"/>
          </a:p>
        </p:txBody>
      </p:sp>
      <p:sp>
        <p:nvSpPr>
          <p:cNvPr id="3" name="2 Marcador de pie de página"/>
          <p:cNvSpPr>
            <a:spLocks noGrp="1"/>
          </p:cNvSpPr>
          <p:nvPr>
            <p:ph type="ftr" sz="quarter" idx="11"/>
          </p:nvPr>
        </p:nvSpPr>
        <p:spPr/>
        <p:txBody>
          <a:bodyPr/>
          <a:lstStyle/>
          <a:p>
            <a:endParaRPr lang="es-AR" dirty="0"/>
          </a:p>
        </p:txBody>
      </p:sp>
      <p:sp>
        <p:nvSpPr>
          <p:cNvPr id="4" name="3 Marcador de número de diapositiva"/>
          <p:cNvSpPr>
            <a:spLocks noGrp="1"/>
          </p:cNvSpPr>
          <p:nvPr>
            <p:ph type="sldNum" sz="quarter" idx="12"/>
          </p:nvPr>
        </p:nvSpPr>
        <p:spPr/>
        <p:txBody>
          <a:bodyPr/>
          <a:lstStyle/>
          <a:p>
            <a:fld id="{B28332BB-6647-4E67-B65C-E21C39D2580C}" type="slidenum">
              <a:rPr lang="es-AR" smtClean="0"/>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414F409-4782-41DE-AD6B-ED16A5861D74}" type="datetimeFigureOut">
              <a:rPr lang="es-AR" smtClean="0"/>
              <a:t>04/08/2020</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B28332BB-6647-4E67-B65C-E21C39D2580C}" type="slidenum">
              <a:rPr lang="es-AR" smtClean="0"/>
              <a:t>‹Nº›</a:t>
            </a:fld>
            <a:endParaRPr lang="es-AR" dirty="0"/>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414F409-4782-41DE-AD6B-ED16A5861D74}" type="datetimeFigureOut">
              <a:rPr lang="es-AR" smtClean="0"/>
              <a:t>04/08/2020</a:t>
            </a:fld>
            <a:endParaRPr lang="es-AR" dirty="0"/>
          </a:p>
        </p:txBody>
      </p:sp>
      <p:sp>
        <p:nvSpPr>
          <p:cNvPr id="6" name="5 Marcador de pie de página"/>
          <p:cNvSpPr>
            <a:spLocks noGrp="1"/>
          </p:cNvSpPr>
          <p:nvPr>
            <p:ph type="ftr" sz="quarter" idx="11"/>
          </p:nvPr>
        </p:nvSpPr>
        <p:spPr>
          <a:xfrm>
            <a:off x="914400" y="6172200"/>
            <a:ext cx="3886200" cy="457200"/>
          </a:xfrm>
        </p:spPr>
        <p:txBody>
          <a:bodyPr/>
          <a:lstStyle/>
          <a:p>
            <a:endParaRPr lang="es-AR" dirty="0"/>
          </a:p>
        </p:txBody>
      </p:sp>
      <p:sp>
        <p:nvSpPr>
          <p:cNvPr id="7" name="6 Marcador de número de diapositiva"/>
          <p:cNvSpPr>
            <a:spLocks noGrp="1"/>
          </p:cNvSpPr>
          <p:nvPr>
            <p:ph type="sldNum" sz="quarter" idx="12"/>
          </p:nvPr>
        </p:nvSpPr>
        <p:spPr>
          <a:xfrm>
            <a:off x="146304" y="6208776"/>
            <a:ext cx="457200" cy="457200"/>
          </a:xfrm>
        </p:spPr>
        <p:txBody>
          <a:bodyPr/>
          <a:lstStyle/>
          <a:p>
            <a:fld id="{B28332BB-6647-4E67-B65C-E21C39D2580C}" type="slidenum">
              <a:rPr lang="es-AR" smtClean="0"/>
              <a:t>‹Nº›</a:t>
            </a:fld>
            <a:endParaRPr lang="es-AR" dirty="0"/>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414F409-4782-41DE-AD6B-ED16A5861D74}" type="datetimeFigureOut">
              <a:rPr lang="es-AR" smtClean="0"/>
              <a:t>04/08/2020</a:t>
            </a:fld>
            <a:endParaRPr lang="es-AR" dirty="0"/>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AR" dirty="0"/>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28332BB-6647-4E67-B65C-E21C39D2580C}" type="slidenum">
              <a:rPr lang="es-AR" smtClean="0"/>
              <a:t>‹Nº›</a:t>
            </a:fld>
            <a:endParaRPr lang="es-AR"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412776"/>
            <a:ext cx="2228850" cy="2190750"/>
          </a:xfrm>
          <a:prstGeom prst="rect">
            <a:avLst/>
          </a:prstGeom>
        </p:spPr>
      </p:pic>
    </p:spTree>
    <p:extLst>
      <p:ext uri="{BB962C8B-B14F-4D97-AF65-F5344CB8AC3E}">
        <p14:creationId xmlns:p14="http://schemas.microsoft.com/office/powerpoint/2010/main" val="59967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476672"/>
            <a:ext cx="8229600" cy="5976664"/>
          </a:xfrm>
        </p:spPr>
        <p:txBody>
          <a:bodyPr>
            <a:normAutofit lnSpcReduction="10000"/>
          </a:bodyPr>
          <a:lstStyle/>
          <a:p>
            <a:pPr marL="0" indent="0" algn="just">
              <a:buNone/>
            </a:pPr>
            <a:r>
              <a:rPr lang="es-AR" b="1" dirty="0" smtClean="0">
                <a:solidFill>
                  <a:srgbClr val="C00000"/>
                </a:solidFill>
              </a:rPr>
              <a:t>La </a:t>
            </a:r>
            <a:r>
              <a:rPr lang="es-AR" b="1" dirty="0">
                <a:solidFill>
                  <a:srgbClr val="C00000"/>
                </a:solidFill>
              </a:rPr>
              <a:t>noción de liturgia que da el Vaticano II, destacan los siguientes aspectos:</a:t>
            </a:r>
          </a:p>
          <a:p>
            <a:pPr algn="just"/>
            <a:r>
              <a:rPr lang="es-AR" dirty="0" smtClean="0"/>
              <a:t>Es </a:t>
            </a:r>
            <a:r>
              <a:rPr lang="es-AR" dirty="0"/>
              <a:t>obra de Cristo </a:t>
            </a:r>
            <a:r>
              <a:rPr lang="es-AR" dirty="0" smtClean="0"/>
              <a:t>total y </a:t>
            </a:r>
            <a:r>
              <a:rPr lang="es-AR" dirty="0"/>
              <a:t>de la Iglesia por </a:t>
            </a:r>
            <a:r>
              <a:rPr lang="es-AR" dirty="0" smtClean="0"/>
              <a:t>asociación.</a:t>
            </a:r>
            <a:endParaRPr lang="es-AR" dirty="0"/>
          </a:p>
          <a:p>
            <a:pPr algn="just"/>
            <a:r>
              <a:rPr lang="es-AR" dirty="0" smtClean="0"/>
              <a:t>Tiene </a:t>
            </a:r>
            <a:r>
              <a:rPr lang="es-AR" dirty="0"/>
              <a:t>como finalidad la santificación de los hombres y el culto al </a:t>
            </a:r>
            <a:r>
              <a:rPr lang="es-AR" dirty="0" smtClean="0"/>
              <a:t>Padre.</a:t>
            </a:r>
            <a:endParaRPr lang="es-AR" dirty="0"/>
          </a:p>
          <a:p>
            <a:pPr algn="just"/>
            <a:r>
              <a:rPr lang="es-AR" dirty="0" smtClean="0"/>
              <a:t>Pertenece </a:t>
            </a:r>
            <a:r>
              <a:rPr lang="es-AR" dirty="0"/>
              <a:t>a todo el pueblo de Dios, que en virtud del Bautismo es sacerdocio real con el derecho y el deber de participar en las acciones </a:t>
            </a:r>
            <a:r>
              <a:rPr lang="es-AR" dirty="0" smtClean="0"/>
              <a:t>litúrgicas.</a:t>
            </a:r>
            <a:endParaRPr lang="es-AR" dirty="0"/>
          </a:p>
          <a:p>
            <a:pPr algn="just"/>
            <a:r>
              <a:rPr lang="es-AR" dirty="0" smtClean="0"/>
              <a:t>En </a:t>
            </a:r>
            <a:r>
              <a:rPr lang="es-AR" dirty="0"/>
              <a:t>cuanto constituida por «gestos y palabras» que significan y realizan eficazmente la salvación, es ella misma un acontecimiento en el que se manifiesta la Iglesia, sacramento del Verbo </a:t>
            </a:r>
            <a:r>
              <a:rPr lang="es-AR" dirty="0" smtClean="0"/>
              <a:t>encarnado.</a:t>
            </a:r>
            <a:endParaRPr lang="es-AR" dirty="0"/>
          </a:p>
          <a:p>
            <a:pPr algn="just"/>
            <a:r>
              <a:rPr lang="es-AR" dirty="0" smtClean="0"/>
              <a:t>Por </a:t>
            </a:r>
            <a:r>
              <a:rPr lang="es-AR" dirty="0"/>
              <a:t>todo esto la liturgia es «fuente y cumbre de la vida de la Iglesia» (SC 10; LG 11).</a:t>
            </a:r>
          </a:p>
          <a:p>
            <a:pPr algn="just"/>
            <a:endParaRPr lang="es-AR" dirty="0"/>
          </a:p>
        </p:txBody>
      </p:sp>
    </p:spTree>
    <p:extLst>
      <p:ext uri="{BB962C8B-B14F-4D97-AF65-F5344CB8AC3E}">
        <p14:creationId xmlns:p14="http://schemas.microsoft.com/office/powerpoint/2010/main" val="266881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980728"/>
            <a:ext cx="8712968" cy="576064"/>
          </a:xfrm>
        </p:spPr>
        <p:txBody>
          <a:bodyPr>
            <a:noAutofit/>
          </a:bodyPr>
          <a:lstStyle/>
          <a:p>
            <a:pPr algn="ctr"/>
            <a:r>
              <a:rPr lang="es-AR" sz="2400" b="1" i="1" dirty="0"/>
              <a:t>“La sagrada liturgia no agota toda la acción de la Iglesia”</a:t>
            </a:r>
            <a:r>
              <a:rPr lang="es-AR" sz="2400" dirty="0"/>
              <a:t> (SC 9)</a:t>
            </a:r>
          </a:p>
        </p:txBody>
      </p:sp>
      <p:sp>
        <p:nvSpPr>
          <p:cNvPr id="3" name="2 Marcador de contenido"/>
          <p:cNvSpPr>
            <a:spLocks noGrp="1"/>
          </p:cNvSpPr>
          <p:nvPr>
            <p:ph sz="quarter" idx="1"/>
          </p:nvPr>
        </p:nvSpPr>
        <p:spPr>
          <a:xfrm>
            <a:off x="4016624" y="2070503"/>
            <a:ext cx="4752528" cy="3816424"/>
          </a:xfrm>
        </p:spPr>
        <p:txBody>
          <a:bodyPr>
            <a:normAutofit/>
          </a:bodyPr>
          <a:lstStyle/>
          <a:p>
            <a:pPr marL="0" indent="0" algn="ctr">
              <a:buNone/>
            </a:pPr>
            <a:r>
              <a:rPr lang="es-AR" sz="2800" dirty="0" smtClean="0"/>
              <a:t>La Sagrada Liturgia </a:t>
            </a:r>
            <a:r>
              <a:rPr lang="es-AR" sz="2800" dirty="0"/>
              <a:t>debe ser </a:t>
            </a:r>
            <a:r>
              <a:rPr lang="es-AR" sz="2800" dirty="0" smtClean="0"/>
              <a:t>precedida por </a:t>
            </a:r>
            <a:r>
              <a:rPr lang="es-AR" sz="2800" dirty="0"/>
              <a:t>la evangelización, la fe y la conversión; sólo así puede dar sus frutos en la vida de los fieles: la Vida nueva según el Espíritu, el compromiso en la misión de la Iglesia y el servicio de su unidad.</a:t>
            </a:r>
          </a:p>
          <a:p>
            <a:endParaRPr lang="es-AR"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16702" r="43548" b="7500"/>
          <a:stretch/>
        </p:blipFill>
        <p:spPr bwMode="auto">
          <a:xfrm>
            <a:off x="467544" y="2276872"/>
            <a:ext cx="3220146" cy="324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051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marL="0" indent="0" algn="just">
              <a:buNone/>
            </a:pPr>
            <a:r>
              <a:rPr lang="es-AR" dirty="0"/>
              <a:t>La </a:t>
            </a:r>
            <a:r>
              <a:rPr lang="es-AR" u="dash" dirty="0"/>
              <a:t>formación litúrgica</a:t>
            </a:r>
            <a:r>
              <a:rPr lang="es-AR" dirty="0"/>
              <a:t> es un proceso y nunca debe ser entendida tan sólo como un conjunto de conocimientos sobre la liturgia, sino que afecta también a la espiritualidad de los creyentes y a su participación en la vida litúrgica de la Iglesia. Por lo tanto, la formación litúrgica es una necesidad ya que es un aspecto esencial de la formación cristiana integral, situada entre la educación de la fe y la formación moral, y que tiene por finalidad introducir a los miembros de la Iglesia en la participación consciente, activa y fructuosa en la liturgia para una vida cristiana más plena (cf. GE 2, SC 14, 19, 48).</a:t>
            </a:r>
          </a:p>
          <a:p>
            <a:endParaRPr lang="es-AR" dirty="0"/>
          </a:p>
        </p:txBody>
      </p:sp>
      <p:sp>
        <p:nvSpPr>
          <p:cNvPr id="5" name="1 Título"/>
          <p:cNvSpPr txBox="1">
            <a:spLocks/>
          </p:cNvSpPr>
          <p:nvPr/>
        </p:nvSpPr>
        <p:spPr>
          <a:xfrm>
            <a:off x="539552" y="476672"/>
            <a:ext cx="8136904" cy="792088"/>
          </a:xfrm>
          <a:prstGeom prst="rect">
            <a:avLst/>
          </a:prstGeom>
          <a:ln w="28575"/>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dirty="0" smtClean="0"/>
              <a:t>La formación litúrgica</a:t>
            </a:r>
            <a:endParaRPr lang="es-AR" dirty="0"/>
          </a:p>
        </p:txBody>
      </p:sp>
    </p:spTree>
    <p:extLst>
      <p:ext uri="{BB962C8B-B14F-4D97-AF65-F5344CB8AC3E}">
        <p14:creationId xmlns:p14="http://schemas.microsoft.com/office/powerpoint/2010/main" val="830504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AR" b="1" dirty="0" smtClean="0"/>
              <a:t>Resumen</a:t>
            </a:r>
            <a:endParaRPr lang="es-AR" b="1" dirty="0"/>
          </a:p>
        </p:txBody>
      </p:sp>
      <p:sp>
        <p:nvSpPr>
          <p:cNvPr id="3" name="2 Marcador de contenido"/>
          <p:cNvSpPr>
            <a:spLocks noGrp="1"/>
          </p:cNvSpPr>
          <p:nvPr>
            <p:ph sz="quarter" idx="1"/>
          </p:nvPr>
        </p:nvSpPr>
        <p:spPr>
          <a:xfrm>
            <a:off x="457200" y="836712"/>
            <a:ext cx="8229600" cy="5688632"/>
          </a:xfrm>
        </p:spPr>
        <p:txBody>
          <a:bodyPr>
            <a:normAutofit/>
          </a:bodyPr>
          <a:lstStyle/>
          <a:p>
            <a:r>
              <a:rPr lang="es-AR" sz="2800" b="1" dirty="0" smtClean="0"/>
              <a:t>Definición: </a:t>
            </a:r>
            <a:r>
              <a:rPr lang="es-AR" sz="2800" dirty="0" smtClean="0"/>
              <a:t>Celebración (actualización) sacramental del Misterio Pascual de Jesucristo en el tiempo de la Iglesia (CIC)</a:t>
            </a:r>
          </a:p>
          <a:p>
            <a:pPr marL="0" indent="0" algn="ctr">
              <a:buNone/>
            </a:pPr>
            <a:r>
              <a:rPr lang="es-AR" dirty="0" smtClean="0"/>
              <a:t>----- o -----</a:t>
            </a:r>
          </a:p>
          <a:p>
            <a:r>
              <a:rPr lang="es-AR" sz="2800" dirty="0" smtClean="0"/>
              <a:t>Notas esenciales de la «Liturgia»: </a:t>
            </a:r>
          </a:p>
          <a:p>
            <a:pPr lvl="1"/>
            <a:r>
              <a:rPr lang="es-AR" sz="2800" dirty="0" smtClean="0"/>
              <a:t>Por la liturgia se actualiza el Misterio de la Salvación realizado por Jesús. </a:t>
            </a:r>
          </a:p>
          <a:p>
            <a:pPr lvl="1"/>
            <a:r>
              <a:rPr lang="es-AR" sz="2800" dirty="0" err="1" smtClean="0"/>
              <a:t>Eclesialidad</a:t>
            </a:r>
            <a:r>
              <a:rPr lang="es-AR" sz="2800" dirty="0"/>
              <a:t> </a:t>
            </a:r>
            <a:r>
              <a:rPr lang="es-AR" sz="2800" dirty="0" smtClean="0">
                <a:sym typeface="Wingdings" pitchFamily="2" charset="2"/>
              </a:rPr>
              <a:t> las acciones litúrgicas no son acciones privadas, sino celebraciones de la Iglesia, que es Sacramento de Unidad. </a:t>
            </a:r>
          </a:p>
          <a:p>
            <a:pPr lvl="1"/>
            <a:r>
              <a:rPr lang="es-AR" sz="2800" dirty="0" smtClean="0">
                <a:sym typeface="Wingdings" pitchFamily="2" charset="2"/>
              </a:rPr>
              <a:t>Finalidad  dar culto-gloria a Dios y la santificación de Su Pueblo. </a:t>
            </a:r>
            <a:endParaRPr lang="es-AR" sz="2800" dirty="0"/>
          </a:p>
        </p:txBody>
      </p:sp>
    </p:spTree>
    <p:extLst>
      <p:ext uri="{BB962C8B-B14F-4D97-AF65-F5344CB8AC3E}">
        <p14:creationId xmlns:p14="http://schemas.microsoft.com/office/powerpoint/2010/main" val="3413203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928992" cy="994122"/>
          </a:xfrm>
        </p:spPr>
        <p:txBody>
          <a:bodyPr>
            <a:normAutofit/>
          </a:bodyPr>
          <a:lstStyle/>
          <a:p>
            <a:pPr algn="ctr"/>
            <a:r>
              <a:rPr lang="es-AR" b="1" dirty="0" smtClean="0">
                <a:solidFill>
                  <a:schemeClr val="tx2">
                    <a:lumMod val="50000"/>
                  </a:schemeClr>
                </a:solidFill>
              </a:rPr>
              <a:t>Aproximación a una definición</a:t>
            </a:r>
            <a:endParaRPr lang="es-AR" b="1" dirty="0">
              <a:solidFill>
                <a:schemeClr val="tx2">
                  <a:lumMod val="50000"/>
                </a:schemeClr>
              </a:solidFill>
            </a:endParaRPr>
          </a:p>
        </p:txBody>
      </p:sp>
      <p:sp>
        <p:nvSpPr>
          <p:cNvPr id="3" name="2 Marcador de contenido"/>
          <p:cNvSpPr>
            <a:spLocks noGrp="1"/>
          </p:cNvSpPr>
          <p:nvPr>
            <p:ph sz="quarter" idx="1"/>
          </p:nvPr>
        </p:nvSpPr>
        <p:spPr>
          <a:xfrm>
            <a:off x="467544" y="1447800"/>
            <a:ext cx="8424936" cy="5077544"/>
          </a:xfrm>
        </p:spPr>
        <p:txBody>
          <a:bodyPr>
            <a:normAutofit/>
          </a:bodyPr>
          <a:lstStyle/>
          <a:p>
            <a:r>
              <a:rPr lang="es-AR" sz="2800" dirty="0" smtClean="0"/>
              <a:t>Acción o acto exterior arreglado, por ley, para dar culto a las cosas divinas. </a:t>
            </a:r>
          </a:p>
          <a:p>
            <a:r>
              <a:rPr lang="es-AR" sz="2800" dirty="0" smtClean="0"/>
              <a:t>Cosa hecha o producida por un agente. </a:t>
            </a:r>
          </a:p>
          <a:p>
            <a:r>
              <a:rPr lang="es-AR" sz="2800" dirty="0" smtClean="0"/>
              <a:t>Servicio público. </a:t>
            </a:r>
          </a:p>
          <a:p>
            <a:r>
              <a:rPr lang="es-AR" sz="2800" dirty="0" smtClean="0"/>
              <a:t>Cada uno de los siete signos sensibles (los sacramentos)</a:t>
            </a:r>
          </a:p>
          <a:p>
            <a:r>
              <a:rPr lang="es-AR" sz="2800" dirty="0" smtClean="0"/>
              <a:t>Culto publico de la Iglesia. </a:t>
            </a:r>
          </a:p>
          <a:p>
            <a:r>
              <a:rPr lang="es-AR" sz="2800" dirty="0" smtClean="0"/>
              <a:t>Ordenamiento de cosas para celebrar el culto a Dios. </a:t>
            </a:r>
          </a:p>
          <a:p>
            <a:r>
              <a:rPr lang="es-AR" sz="2800" dirty="0" smtClean="0"/>
              <a:t>Celebración del Misterio pascual (actualización).</a:t>
            </a:r>
          </a:p>
          <a:p>
            <a:r>
              <a:rPr lang="es-AR" sz="2800" dirty="0" smtClean="0"/>
              <a:t>Obra de Dios.</a:t>
            </a:r>
            <a:endParaRPr lang="es-AR" sz="2800" dirty="0"/>
          </a:p>
        </p:txBody>
      </p:sp>
    </p:spTree>
    <p:extLst>
      <p:ext uri="{BB962C8B-B14F-4D97-AF65-F5344CB8AC3E}">
        <p14:creationId xmlns:p14="http://schemas.microsoft.com/office/powerpoint/2010/main" val="2091847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8784976" cy="1143000"/>
          </a:xfrm>
        </p:spPr>
        <p:txBody>
          <a:bodyPr>
            <a:normAutofit/>
          </a:bodyPr>
          <a:lstStyle/>
          <a:p>
            <a:pPr algn="ctr"/>
            <a:r>
              <a:rPr lang="es-AR" sz="4400" dirty="0" smtClean="0"/>
              <a:t>Etimología de la palabra </a:t>
            </a:r>
            <a:r>
              <a:rPr lang="el-GR" sz="4400" b="1" dirty="0" smtClean="0"/>
              <a:t>λειτουργία</a:t>
            </a:r>
            <a:endParaRPr lang="es-AR" sz="4400" b="1" dirty="0"/>
          </a:p>
        </p:txBody>
      </p:sp>
      <p:sp>
        <p:nvSpPr>
          <p:cNvPr id="3" name="2 Marcador de contenido"/>
          <p:cNvSpPr>
            <a:spLocks noGrp="1"/>
          </p:cNvSpPr>
          <p:nvPr>
            <p:ph sz="quarter" idx="1"/>
          </p:nvPr>
        </p:nvSpPr>
        <p:spPr>
          <a:xfrm>
            <a:off x="251520" y="1628800"/>
            <a:ext cx="8568952" cy="2592288"/>
          </a:xfrm>
        </p:spPr>
        <p:txBody>
          <a:bodyPr>
            <a:normAutofit lnSpcReduction="10000"/>
          </a:bodyPr>
          <a:lstStyle/>
          <a:p>
            <a:pPr marL="0" indent="0">
              <a:buNone/>
            </a:pPr>
            <a:r>
              <a:rPr lang="es-AR" sz="3200" dirty="0" smtClean="0"/>
              <a:t>La palabra liturgia viene del griego </a:t>
            </a:r>
            <a:r>
              <a:rPr lang="es-AR" sz="3200" i="1" dirty="0" smtClean="0"/>
              <a:t>«</a:t>
            </a:r>
            <a:r>
              <a:rPr lang="es-AR" sz="3200" i="1" dirty="0" err="1" smtClean="0"/>
              <a:t>Leitourgia</a:t>
            </a:r>
            <a:r>
              <a:rPr lang="es-AR" sz="3200" i="1" dirty="0" smtClean="0"/>
              <a:t>» </a:t>
            </a:r>
            <a:r>
              <a:rPr lang="es-AR" sz="3200" i="1" dirty="0"/>
              <a:t>	</a:t>
            </a:r>
            <a:endParaRPr lang="es-AR" sz="3200" i="1" dirty="0" smtClean="0"/>
          </a:p>
          <a:p>
            <a:pPr marL="0" indent="0">
              <a:buNone/>
            </a:pPr>
            <a:r>
              <a:rPr lang="es-AR" sz="3200" i="1" dirty="0"/>
              <a:t>	</a:t>
            </a:r>
            <a:r>
              <a:rPr lang="es-AR" sz="3200" i="1" dirty="0" smtClean="0"/>
              <a:t>- «</a:t>
            </a:r>
            <a:r>
              <a:rPr lang="es-AR" sz="3200" i="1" dirty="0"/>
              <a:t>L</a:t>
            </a:r>
            <a:r>
              <a:rPr lang="es-AR" sz="3200" i="1" dirty="0" smtClean="0"/>
              <a:t>eiton» </a:t>
            </a:r>
            <a:r>
              <a:rPr lang="es-AR" sz="3200" i="1" dirty="0" smtClean="0">
                <a:sym typeface="Wingdings" pitchFamily="2" charset="2"/>
              </a:rPr>
              <a:t> </a:t>
            </a:r>
            <a:r>
              <a:rPr lang="es-AR" sz="3200" dirty="0" smtClean="0">
                <a:sym typeface="Wingdings" pitchFamily="2" charset="2"/>
              </a:rPr>
              <a:t>Pueblo</a:t>
            </a:r>
            <a:endParaRPr lang="es-AR" sz="3200" dirty="0" smtClean="0"/>
          </a:p>
          <a:p>
            <a:pPr marL="0" indent="0">
              <a:buNone/>
            </a:pPr>
            <a:r>
              <a:rPr lang="es-AR" sz="3200" i="1" dirty="0"/>
              <a:t>	</a:t>
            </a:r>
            <a:r>
              <a:rPr lang="es-AR" sz="3200" i="1" dirty="0" smtClean="0"/>
              <a:t>- «Ergon» </a:t>
            </a:r>
            <a:r>
              <a:rPr lang="es-AR" sz="3200" i="1" dirty="0" smtClean="0">
                <a:sym typeface="Wingdings" pitchFamily="2" charset="2"/>
              </a:rPr>
              <a:t></a:t>
            </a:r>
            <a:r>
              <a:rPr lang="es-AR" sz="3200" dirty="0" smtClean="0">
                <a:sym typeface="Wingdings" pitchFamily="2" charset="2"/>
              </a:rPr>
              <a:t> Acción – oficio – servicio público. </a:t>
            </a:r>
          </a:p>
          <a:p>
            <a:pPr marL="0" indent="0">
              <a:buNone/>
            </a:pPr>
            <a:endParaRPr lang="es-AR" i="1" dirty="0">
              <a:sym typeface="Wingdings" pitchFamily="2" charset="2"/>
            </a:endParaRPr>
          </a:p>
          <a:p>
            <a:pPr marL="0" indent="0" algn="ctr">
              <a:buNone/>
            </a:pPr>
            <a:r>
              <a:rPr lang="es-AR" sz="3200" b="1" i="1" dirty="0" smtClean="0">
                <a:sym typeface="Wingdings" pitchFamily="2" charset="2"/>
              </a:rPr>
              <a:t>Acción en favor del pueblo</a:t>
            </a:r>
            <a:endParaRPr lang="es-AR" sz="3200" b="1" i="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5" y="4355383"/>
            <a:ext cx="3877407" cy="20259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857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289641577"/>
              </p:ext>
            </p:extLst>
          </p:nvPr>
        </p:nvGraphicFramePr>
        <p:xfrm>
          <a:off x="179512" y="260648"/>
          <a:ext cx="8712968"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22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1282154"/>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s-AR" b="1" dirty="0" smtClean="0">
                <a:solidFill>
                  <a:schemeClr val="tx2">
                    <a:lumMod val="50000"/>
                  </a:schemeClr>
                </a:solidFill>
              </a:rPr>
              <a:t>El término liturgia </a:t>
            </a:r>
            <a:br>
              <a:rPr lang="es-AR" b="1" dirty="0" smtClean="0">
                <a:solidFill>
                  <a:schemeClr val="tx2">
                    <a:lumMod val="50000"/>
                  </a:schemeClr>
                </a:solidFill>
              </a:rPr>
            </a:br>
            <a:r>
              <a:rPr lang="es-AR" b="1" dirty="0" smtClean="0">
                <a:solidFill>
                  <a:schemeClr val="tx2">
                    <a:lumMod val="50000"/>
                  </a:schemeClr>
                </a:solidFill>
              </a:rPr>
              <a:t>en la Sagrada Escritura</a:t>
            </a:r>
            <a:endParaRPr lang="es-AR" b="1" dirty="0">
              <a:solidFill>
                <a:schemeClr val="tx2">
                  <a:lumMod val="50000"/>
                </a:schemeClr>
              </a:solidFill>
            </a:endParaRPr>
          </a:p>
        </p:txBody>
      </p:sp>
      <p:sp>
        <p:nvSpPr>
          <p:cNvPr id="3" name="2 Marcador de contenido"/>
          <p:cNvSpPr>
            <a:spLocks noGrp="1"/>
          </p:cNvSpPr>
          <p:nvPr>
            <p:ph sz="quarter" idx="1"/>
          </p:nvPr>
        </p:nvSpPr>
        <p:spPr>
          <a:xfrm>
            <a:off x="457200" y="1600200"/>
            <a:ext cx="8229600" cy="5069160"/>
          </a:xfrm>
        </p:spPr>
        <p:txBody>
          <a:bodyPr>
            <a:normAutofit/>
          </a:bodyPr>
          <a:lstStyle/>
          <a:p>
            <a:r>
              <a:rPr lang="es-AR" sz="2800" dirty="0" smtClean="0"/>
              <a:t>En el</a:t>
            </a:r>
            <a:r>
              <a:rPr lang="es-AR" sz="2800" b="1" dirty="0" smtClean="0"/>
              <a:t> AT </a:t>
            </a:r>
            <a:r>
              <a:rPr lang="es-AR" sz="2800" dirty="0" smtClean="0"/>
              <a:t>(en </a:t>
            </a:r>
            <a:r>
              <a:rPr lang="es-AR" sz="2800" dirty="0"/>
              <a:t>la traducción griega de los LXX</a:t>
            </a:r>
            <a:r>
              <a:rPr lang="es-AR" sz="2800" dirty="0" smtClean="0"/>
              <a:t>), el término «Liturgia» no aparece jamás como sinónimo del culto cristiano. </a:t>
            </a:r>
          </a:p>
          <a:p>
            <a:r>
              <a:rPr lang="es-AR" sz="2800" dirty="0" smtClean="0"/>
              <a:t>En el </a:t>
            </a:r>
            <a:r>
              <a:rPr lang="es-AR" sz="2800" b="1" dirty="0" smtClean="0"/>
              <a:t>NT</a:t>
            </a:r>
            <a:r>
              <a:rPr lang="es-AR" sz="2800" dirty="0" smtClean="0"/>
              <a:t>, el término «Liturgia» se utiliza en los en diferentes sentidos: </a:t>
            </a:r>
          </a:p>
          <a:p>
            <a:pPr lvl="1"/>
            <a:r>
              <a:rPr lang="es-AR" sz="2800" dirty="0" smtClean="0"/>
              <a:t>Sentido civil </a:t>
            </a:r>
          </a:p>
          <a:p>
            <a:pPr lvl="1"/>
            <a:r>
              <a:rPr lang="es-AR" sz="2800" dirty="0" smtClean="0"/>
              <a:t>Sentido técnico (ritual) </a:t>
            </a:r>
          </a:p>
          <a:p>
            <a:pPr lvl="1"/>
            <a:r>
              <a:rPr lang="es-AR" sz="2800" dirty="0" smtClean="0"/>
              <a:t>Evangelización</a:t>
            </a:r>
          </a:p>
          <a:p>
            <a:pPr lvl="1"/>
            <a:r>
              <a:rPr lang="es-AR" sz="2800" dirty="0" smtClean="0"/>
              <a:t>Caridad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755207"/>
            <a:ext cx="3888432" cy="25579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01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499992" y="476672"/>
            <a:ext cx="4248472" cy="5832648"/>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marL="0" indent="0" algn="ctr">
              <a:buNone/>
            </a:pPr>
            <a:r>
              <a:rPr lang="es-AR" sz="2800" u="dash" dirty="0"/>
              <a:t>En sentido de culto comunitario cristiano</a:t>
            </a:r>
            <a:r>
              <a:rPr lang="es-AR" sz="2800" dirty="0"/>
              <a:t>: </a:t>
            </a:r>
            <a:r>
              <a:rPr lang="es-AR" sz="2800" dirty="0" smtClean="0"/>
              <a:t/>
            </a:r>
            <a:br>
              <a:rPr lang="es-AR" sz="2800" dirty="0" smtClean="0"/>
            </a:br>
            <a:r>
              <a:rPr lang="es-AR" sz="2800" dirty="0" smtClean="0"/>
              <a:t>El </a:t>
            </a:r>
            <a:r>
              <a:rPr lang="es-AR" sz="2800" dirty="0"/>
              <a:t>texto de </a:t>
            </a:r>
            <a:r>
              <a:rPr lang="es-AR" sz="3200" b="1" dirty="0"/>
              <a:t>Hch 13,2 </a:t>
            </a:r>
            <a:r>
              <a:rPr lang="es-AR" sz="2800" dirty="0"/>
              <a:t>(«leitourgoúntôn») es el único del NT donde la palabra liturgia puede tomarse en sentido ritual o celebrativo. La comunidad estaba reunida orando, y la plegaria desembocó en el envío misionero de Pablo y de Bernabé mediante el gesto de la imposición de manos (cf. Hch 6,6).</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788" y="692696"/>
            <a:ext cx="381642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03376" y="4970702"/>
            <a:ext cx="3565247"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AR" sz="2000" dirty="0" smtClean="0"/>
              <a:t>«Un </a:t>
            </a:r>
            <a:r>
              <a:rPr lang="es-AR" sz="2000" dirty="0"/>
              <a:t>día, mientras celebraban el culto del Señor y </a:t>
            </a:r>
            <a:r>
              <a:rPr lang="es-AR" sz="2000" dirty="0" smtClean="0"/>
              <a:t>ayunaban…» </a:t>
            </a:r>
            <a:br>
              <a:rPr lang="es-AR" sz="2000" dirty="0" smtClean="0"/>
            </a:br>
            <a:r>
              <a:rPr lang="es-AR" sz="2000" dirty="0" smtClean="0"/>
              <a:t>(</a:t>
            </a:r>
            <a:r>
              <a:rPr lang="es-AR" sz="2000" dirty="0" err="1" smtClean="0"/>
              <a:t>Hch</a:t>
            </a:r>
            <a:r>
              <a:rPr lang="es-AR" sz="2000" dirty="0" smtClean="0"/>
              <a:t> 13,2)</a:t>
            </a:r>
            <a:endParaRPr lang="es-AR" sz="2000" dirty="0"/>
          </a:p>
        </p:txBody>
      </p:sp>
    </p:spTree>
    <p:extLst>
      <p:ext uri="{BB962C8B-B14F-4D97-AF65-F5344CB8AC3E}">
        <p14:creationId xmlns:p14="http://schemas.microsoft.com/office/powerpoint/2010/main" val="2340571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dirty="0" smtClean="0"/>
              <a:t>Evolución posterior del término</a:t>
            </a:r>
            <a:endParaRPr lang="es-AR" dirty="0"/>
          </a:p>
        </p:txBody>
      </p:sp>
      <p:sp>
        <p:nvSpPr>
          <p:cNvPr id="3" name="2 Marcador de contenido"/>
          <p:cNvSpPr>
            <a:spLocks noGrp="1"/>
          </p:cNvSpPr>
          <p:nvPr>
            <p:ph sz="quarter" idx="1"/>
          </p:nvPr>
        </p:nvSpPr>
        <p:spPr>
          <a:xfrm>
            <a:off x="251520" y="1484784"/>
            <a:ext cx="8640960" cy="5112568"/>
          </a:xfrm>
        </p:spPr>
        <p:txBody>
          <a:bodyPr>
            <a:normAutofit/>
          </a:bodyPr>
          <a:lstStyle/>
          <a:p>
            <a:r>
              <a:rPr lang="es-AR" sz="2800" dirty="0" smtClean="0"/>
              <a:t>A partir del Siglo XVI el término liturgia aparece en los títulos de algunos libros que tratan de la historia y la descripción de los ritos de la Iglesia o de una parte de ella. </a:t>
            </a:r>
          </a:p>
          <a:p>
            <a:r>
              <a:rPr lang="es-AR" sz="2800" dirty="0"/>
              <a:t>En el lenguaje eclesiástico la palabra liturgia empezó a aparecer a mediados del siglo XIX, cuando el Movimiento litúrgico la hizo de uso corriente.</a:t>
            </a:r>
          </a:p>
          <a:p>
            <a:r>
              <a:rPr lang="es-AR" sz="2800" dirty="0" smtClean="0"/>
              <a:t>Encíclica «Mediator Dei» estudia la liturgia en un plano directamente teológico. </a:t>
            </a:r>
            <a:endParaRPr lang="es-AR" sz="2800" dirty="0"/>
          </a:p>
        </p:txBody>
      </p:sp>
    </p:spTree>
    <p:extLst>
      <p:ext uri="{BB962C8B-B14F-4D97-AF65-F5344CB8AC3E}">
        <p14:creationId xmlns:p14="http://schemas.microsoft.com/office/powerpoint/2010/main" val="150988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78296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AR" sz="3600" b="1" dirty="0" smtClean="0"/>
              <a:t>Definición CVII (</a:t>
            </a:r>
            <a:r>
              <a:rPr lang="es-AR" sz="3600" b="1" i="1" dirty="0"/>
              <a:t>Sacrosanctum Concilium</a:t>
            </a:r>
            <a:r>
              <a:rPr lang="es-AR" sz="3600" b="1" dirty="0" smtClean="0"/>
              <a:t>)</a:t>
            </a:r>
            <a:endParaRPr lang="es-AR" sz="3600" b="1" dirty="0"/>
          </a:p>
        </p:txBody>
      </p:sp>
      <p:sp>
        <p:nvSpPr>
          <p:cNvPr id="3" name="2 Marcador de contenido"/>
          <p:cNvSpPr>
            <a:spLocks noGrp="1"/>
          </p:cNvSpPr>
          <p:nvPr>
            <p:ph sz="quarter" idx="1"/>
          </p:nvPr>
        </p:nvSpPr>
        <p:spPr>
          <a:xfrm>
            <a:off x="251520" y="1447800"/>
            <a:ext cx="8640960" cy="4572000"/>
          </a:xfrm>
        </p:spPr>
        <p:txBody>
          <a:bodyPr>
            <a:normAutofit/>
          </a:bodyPr>
          <a:lstStyle/>
          <a:p>
            <a:pPr marL="0" indent="0" algn="just">
              <a:buNone/>
            </a:pPr>
            <a:r>
              <a:rPr lang="es-AR" sz="3000" i="1" dirty="0" smtClean="0"/>
              <a:t>«Se </a:t>
            </a:r>
            <a:r>
              <a:rPr lang="es-AR" sz="3000" i="1" dirty="0"/>
              <a:t>considera a la liturgia como el </a:t>
            </a:r>
            <a:r>
              <a:rPr lang="es-AR" sz="3000" b="1" i="1" u="sng" dirty="0"/>
              <a:t>ejercicio del sacerdocio de Jesucristo</a:t>
            </a:r>
            <a:r>
              <a:rPr lang="es-AR" sz="3000" b="1" i="1" dirty="0"/>
              <a:t>.</a:t>
            </a:r>
            <a:r>
              <a:rPr lang="es-AR" sz="3000" i="1" dirty="0"/>
              <a:t> En ella, los signos sensibles significan y, cada uno a su manera, realizan la santificación del hombre, y así el Cuerpo Místico de Cristo, es decir, la Cabeza y sus miembros ejerce el culto público íntegro. En consecuencia, toda celebración litúrgica por ser obra de Cristo Sacerdote y de su cuerpo, que es la Iglesia, es acción sagrada por excelencia, cuya eficacia, con el mismo título y el mismo grado, no la iguala ninguna otra acción de la Iglesia.» </a:t>
            </a:r>
            <a:r>
              <a:rPr lang="es-AR" sz="3000" dirty="0"/>
              <a:t>(SC 7).</a:t>
            </a:r>
          </a:p>
          <a:p>
            <a:endParaRPr lang="es-AR" dirty="0"/>
          </a:p>
        </p:txBody>
      </p:sp>
    </p:spTree>
    <p:extLst>
      <p:ext uri="{BB962C8B-B14F-4D97-AF65-F5344CB8AC3E}">
        <p14:creationId xmlns:p14="http://schemas.microsoft.com/office/powerpoint/2010/main" val="1894701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4638"/>
            <a:ext cx="8363272" cy="706090"/>
          </a:xfrm>
        </p:spPr>
        <p:txBody>
          <a:bodyPr>
            <a:normAutofit/>
          </a:bodyPr>
          <a:lstStyle/>
          <a:p>
            <a:pPr algn="ctr"/>
            <a:r>
              <a:rPr lang="es-AR" sz="3200" b="1" dirty="0" smtClean="0"/>
              <a:t>Concilio Vaticano II - </a:t>
            </a:r>
            <a:r>
              <a:rPr lang="es-AR" sz="3200" b="1" i="1" dirty="0" err="1"/>
              <a:t>Sacrosanctum</a:t>
            </a:r>
            <a:r>
              <a:rPr lang="es-AR" sz="3200" b="1" i="1" dirty="0"/>
              <a:t> </a:t>
            </a:r>
            <a:r>
              <a:rPr lang="es-AR" sz="3200" b="1" i="1" dirty="0" err="1"/>
              <a:t>Concilium</a:t>
            </a:r>
            <a:r>
              <a:rPr lang="es-AR" sz="3200" b="1" dirty="0" smtClean="0"/>
              <a:t> </a:t>
            </a:r>
            <a:endParaRPr lang="es-AR" sz="3200" b="1" dirty="0"/>
          </a:p>
        </p:txBody>
      </p:sp>
      <p:sp>
        <p:nvSpPr>
          <p:cNvPr id="3" name="2 Marcador de contenido"/>
          <p:cNvSpPr>
            <a:spLocks noGrp="1"/>
          </p:cNvSpPr>
          <p:nvPr>
            <p:ph sz="quarter" idx="1"/>
          </p:nvPr>
        </p:nvSpPr>
        <p:spPr>
          <a:xfrm>
            <a:off x="323528" y="1340768"/>
            <a:ext cx="4104456" cy="5256584"/>
          </a:xfrm>
        </p:spPr>
        <p:txBody>
          <a:bodyPr>
            <a:normAutofit/>
          </a:bodyPr>
          <a:lstStyle/>
          <a:p>
            <a:r>
              <a:rPr lang="es-AR" dirty="0" smtClean="0"/>
              <a:t>La liturgia es el ejercicio del sacerdocio de Jesucristo.</a:t>
            </a:r>
          </a:p>
          <a:p>
            <a:r>
              <a:rPr lang="es-AR" dirty="0" smtClean="0"/>
              <a:t>Los signos sensibles realizan la santificación del hombre. </a:t>
            </a:r>
          </a:p>
          <a:p>
            <a:r>
              <a:rPr lang="es-AR" dirty="0" smtClean="0"/>
              <a:t>Toda la celebración litúrgica es acción sagrada por excelencia. </a:t>
            </a:r>
          </a:p>
          <a:p>
            <a:r>
              <a:rPr lang="es-AR" dirty="0" smtClean="0"/>
              <a:t>El CVII ha querido poner a la liturgia en la misma línea histórica-salvífica del misterio del Verbo encarnado, cuya humanidad fue instrumento de nuestra salvación. </a:t>
            </a:r>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484784"/>
            <a:ext cx="3816424" cy="475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089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310</TotalTime>
  <Words>858</Words>
  <Application>Microsoft Office PowerPoint</Application>
  <PresentationFormat>Presentación en pantalla (4:3)</PresentationFormat>
  <Paragraphs>59</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Equidad</vt:lpstr>
      <vt:lpstr>Presentación de PowerPoint</vt:lpstr>
      <vt:lpstr>Aproximación a una definición</vt:lpstr>
      <vt:lpstr>Etimología de la palabra λειτουργία</vt:lpstr>
      <vt:lpstr>Presentación de PowerPoint</vt:lpstr>
      <vt:lpstr>El término liturgia  en la Sagrada Escritura</vt:lpstr>
      <vt:lpstr>Presentación de PowerPoint</vt:lpstr>
      <vt:lpstr>Evolución posterior del término</vt:lpstr>
      <vt:lpstr>Definición CVII (Sacrosanctum Concilium)</vt:lpstr>
      <vt:lpstr>Concilio Vaticano II - Sacrosanctum Concilium </vt:lpstr>
      <vt:lpstr>Presentación de PowerPoint</vt:lpstr>
      <vt:lpstr>“La sagrada liturgia no agota toda la acción de la Iglesia” (SC 9)</vt:lpstr>
      <vt:lpstr>Presentación de PowerPoint</vt:lpstr>
      <vt:lpstr>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17</cp:revision>
  <dcterms:created xsi:type="dcterms:W3CDTF">2020-08-03T22:55:29Z</dcterms:created>
  <dcterms:modified xsi:type="dcterms:W3CDTF">2020-08-04T20:06:03Z</dcterms:modified>
</cp:coreProperties>
</file>