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14F77F8-8B56-422E-8454-94288D45F9B1}" type="datetimeFigureOut">
              <a:rPr lang="es-AR" smtClean="0"/>
              <a:t>12/08/2020</a:t>
            </a:fld>
            <a:endParaRPr lang="es-A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07C3B33-8B69-490F-8841-EDF867D16D81}"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14F77F8-8B56-422E-8454-94288D45F9B1}" type="datetimeFigureOut">
              <a:rPr lang="es-AR" smtClean="0"/>
              <a:t>12/08/2020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07C3B33-8B69-490F-8841-EDF867D16D81}"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14F77F8-8B56-422E-8454-94288D45F9B1}" type="datetimeFigureOut">
              <a:rPr lang="es-AR" smtClean="0"/>
              <a:t>12/08/2020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07C3B33-8B69-490F-8841-EDF867D16D81}"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14F77F8-8B56-422E-8454-94288D45F9B1}" type="datetimeFigureOut">
              <a:rPr lang="es-AR" smtClean="0"/>
              <a:t>12/08/2020</a:t>
            </a:fld>
            <a:endParaRPr lang="es-AR"/>
          </a:p>
        </p:txBody>
      </p:sp>
      <p:sp>
        <p:nvSpPr>
          <p:cNvPr id="9" name="8 Marcador de número de diapositiva"/>
          <p:cNvSpPr>
            <a:spLocks noGrp="1"/>
          </p:cNvSpPr>
          <p:nvPr>
            <p:ph type="sldNum" sz="quarter" idx="15"/>
          </p:nvPr>
        </p:nvSpPr>
        <p:spPr/>
        <p:txBody>
          <a:bodyPr rtlCol="0"/>
          <a:lstStyle/>
          <a:p>
            <a:fld id="{E07C3B33-8B69-490F-8841-EDF867D16D81}" type="slidenum">
              <a:rPr lang="es-AR" smtClean="0"/>
              <a:t>‹Nº›</a:t>
            </a:fld>
            <a:endParaRPr lang="es-AR"/>
          </a:p>
        </p:txBody>
      </p:sp>
      <p:sp>
        <p:nvSpPr>
          <p:cNvPr id="10" name="9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14F77F8-8B56-422E-8454-94288D45F9B1}" type="datetimeFigureOut">
              <a:rPr lang="es-AR" smtClean="0"/>
              <a:t>12/08/2020</a:t>
            </a:fld>
            <a:endParaRPr lang="es-A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07C3B33-8B69-490F-8841-EDF867D16D81}"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14F77F8-8B56-422E-8454-94288D45F9B1}" type="datetimeFigureOut">
              <a:rPr lang="es-AR" smtClean="0"/>
              <a:t>12/08/2020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07C3B33-8B69-490F-8841-EDF867D16D81}" type="slidenum">
              <a:rPr lang="es-AR" smtClean="0"/>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14F77F8-8B56-422E-8454-94288D45F9B1}" type="datetimeFigureOut">
              <a:rPr lang="es-AR" smtClean="0"/>
              <a:t>12/08/2020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E07C3B33-8B69-490F-8841-EDF867D16D81}" type="slidenum">
              <a:rPr lang="es-AR" smtClean="0"/>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14F77F8-8B56-422E-8454-94288D45F9B1}" type="datetimeFigureOut">
              <a:rPr lang="es-AR" smtClean="0"/>
              <a:t>12/08/2020</a:t>
            </a:fld>
            <a:endParaRPr lang="es-AR"/>
          </a:p>
        </p:txBody>
      </p:sp>
      <p:sp>
        <p:nvSpPr>
          <p:cNvPr id="7" name="6 Marcador de número de diapositiva"/>
          <p:cNvSpPr>
            <a:spLocks noGrp="1"/>
          </p:cNvSpPr>
          <p:nvPr>
            <p:ph type="sldNum" sz="quarter" idx="11"/>
          </p:nvPr>
        </p:nvSpPr>
        <p:spPr/>
        <p:txBody>
          <a:bodyPr rtlCol="0"/>
          <a:lstStyle/>
          <a:p>
            <a:fld id="{E07C3B33-8B69-490F-8841-EDF867D16D81}" type="slidenum">
              <a:rPr lang="es-AR" smtClean="0"/>
              <a:t>‹Nº›</a:t>
            </a:fld>
            <a:endParaRPr lang="es-AR"/>
          </a:p>
        </p:txBody>
      </p:sp>
      <p:sp>
        <p:nvSpPr>
          <p:cNvPr id="8" name="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4F77F8-8B56-422E-8454-94288D45F9B1}" type="datetimeFigureOut">
              <a:rPr lang="es-AR" smtClean="0"/>
              <a:t>12/08/2020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E07C3B33-8B69-490F-8841-EDF867D16D81}"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14F77F8-8B56-422E-8454-94288D45F9B1}" type="datetimeFigureOut">
              <a:rPr lang="es-AR" smtClean="0"/>
              <a:t>12/08/2020</a:t>
            </a:fld>
            <a:endParaRPr lang="es-AR"/>
          </a:p>
        </p:txBody>
      </p:sp>
      <p:sp>
        <p:nvSpPr>
          <p:cNvPr id="22" name="21 Marcador de número de diapositiva"/>
          <p:cNvSpPr>
            <a:spLocks noGrp="1"/>
          </p:cNvSpPr>
          <p:nvPr>
            <p:ph type="sldNum" sz="quarter" idx="15"/>
          </p:nvPr>
        </p:nvSpPr>
        <p:spPr/>
        <p:txBody>
          <a:bodyPr rtlCol="0"/>
          <a:lstStyle/>
          <a:p>
            <a:fld id="{E07C3B33-8B69-490F-8841-EDF867D16D81}" type="slidenum">
              <a:rPr lang="es-AR" smtClean="0"/>
              <a:t>‹Nº›</a:t>
            </a:fld>
            <a:endParaRPr lang="es-AR"/>
          </a:p>
        </p:txBody>
      </p:sp>
      <p:sp>
        <p:nvSpPr>
          <p:cNvPr id="23" name="22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14F77F8-8B56-422E-8454-94288D45F9B1}" type="datetimeFigureOut">
              <a:rPr lang="es-AR" smtClean="0"/>
              <a:t>12/08/2020</a:t>
            </a:fld>
            <a:endParaRPr lang="es-AR"/>
          </a:p>
        </p:txBody>
      </p:sp>
      <p:sp>
        <p:nvSpPr>
          <p:cNvPr id="18" name="17 Marcador de número de diapositiva"/>
          <p:cNvSpPr>
            <a:spLocks noGrp="1"/>
          </p:cNvSpPr>
          <p:nvPr>
            <p:ph type="sldNum" sz="quarter" idx="11"/>
          </p:nvPr>
        </p:nvSpPr>
        <p:spPr/>
        <p:txBody>
          <a:bodyPr rtlCol="0"/>
          <a:lstStyle/>
          <a:p>
            <a:fld id="{E07C3B33-8B69-490F-8841-EDF867D16D81}" type="slidenum">
              <a:rPr lang="es-AR" smtClean="0"/>
              <a:t>‹Nº›</a:t>
            </a:fld>
            <a:endParaRPr lang="es-AR"/>
          </a:p>
        </p:txBody>
      </p:sp>
      <p:sp>
        <p:nvSpPr>
          <p:cNvPr id="21" name="20 Marcador de pie de página"/>
          <p:cNvSpPr>
            <a:spLocks noGrp="1"/>
          </p:cNvSpPr>
          <p:nvPr>
            <p:ph type="ftr" sz="quarter" idx="12"/>
          </p:nvPr>
        </p:nvSpPr>
        <p:spPr/>
        <p:txBody>
          <a:bodyPr rtlCol="0"/>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14F77F8-8B56-422E-8454-94288D45F9B1}" type="datetimeFigureOut">
              <a:rPr lang="es-AR" smtClean="0"/>
              <a:t>12/08/2020</a:t>
            </a:fld>
            <a:endParaRPr lang="es-A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7C3B33-8B69-490F-8841-EDF867D16D81}"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779912" y="332656"/>
            <a:ext cx="4896544" cy="3096344"/>
          </a:xfrm>
        </p:spPr>
        <p:txBody>
          <a:bodyPr>
            <a:normAutofit/>
          </a:bodyPr>
          <a:lstStyle/>
          <a:p>
            <a:pPr algn="ctr"/>
            <a:r>
              <a:rPr lang="es-AR" sz="4000" dirty="0" smtClean="0">
                <a:solidFill>
                  <a:srgbClr val="002060"/>
                </a:solidFill>
                <a:effectLst>
                  <a:outerShdw blurRad="38100" dist="38100" dir="2700000" algn="tl">
                    <a:srgbClr val="000000">
                      <a:alpha val="43137"/>
                    </a:srgbClr>
                  </a:outerShdw>
                </a:effectLst>
              </a:rPr>
              <a:t>La </a:t>
            </a:r>
            <a:r>
              <a:rPr lang="es-AR" sz="4000" b="1" dirty="0">
                <a:solidFill>
                  <a:srgbClr val="002060"/>
                </a:solidFill>
                <a:effectLst>
                  <a:outerShdw blurRad="38100" dist="38100" dir="2700000" algn="tl">
                    <a:srgbClr val="000000">
                      <a:alpha val="43137"/>
                    </a:srgbClr>
                  </a:outerShdw>
                </a:effectLst>
              </a:rPr>
              <a:t>C</a:t>
            </a:r>
            <a:r>
              <a:rPr lang="es-AR" sz="4000" b="1" dirty="0" smtClean="0">
                <a:solidFill>
                  <a:srgbClr val="002060"/>
                </a:solidFill>
                <a:effectLst>
                  <a:outerShdw blurRad="38100" dist="38100" dir="2700000" algn="tl">
                    <a:srgbClr val="000000">
                      <a:alpha val="43137"/>
                    </a:srgbClr>
                  </a:outerShdw>
                </a:effectLst>
              </a:rPr>
              <a:t>elebración</a:t>
            </a:r>
            <a:r>
              <a:rPr lang="es-AR" sz="4000" dirty="0" smtClean="0">
                <a:solidFill>
                  <a:srgbClr val="002060"/>
                </a:solidFill>
                <a:effectLst>
                  <a:outerShdw blurRad="38100" dist="38100" dir="2700000" algn="tl">
                    <a:srgbClr val="000000">
                      <a:alpha val="43137"/>
                    </a:srgbClr>
                  </a:outerShdw>
                </a:effectLst>
              </a:rPr>
              <a:t> </a:t>
            </a:r>
            <a:r>
              <a:rPr lang="es-AR" sz="3200" dirty="0" smtClean="0">
                <a:solidFill>
                  <a:srgbClr val="002060"/>
                </a:solidFill>
                <a:effectLst>
                  <a:outerShdw blurRad="38100" dist="38100" dir="2700000" algn="tl">
                    <a:srgbClr val="000000">
                      <a:alpha val="43137"/>
                    </a:srgbClr>
                  </a:outerShdw>
                </a:effectLst>
              </a:rPr>
              <a:t/>
            </a:r>
            <a:br>
              <a:rPr lang="es-AR" sz="3200" dirty="0" smtClean="0">
                <a:solidFill>
                  <a:srgbClr val="002060"/>
                </a:solidFill>
                <a:effectLst>
                  <a:outerShdw blurRad="38100" dist="38100" dir="2700000" algn="tl">
                    <a:srgbClr val="000000">
                      <a:alpha val="43137"/>
                    </a:srgbClr>
                  </a:outerShdw>
                </a:effectLst>
              </a:rPr>
            </a:br>
            <a:r>
              <a:rPr lang="es-AR" sz="3200" dirty="0" smtClean="0">
                <a:solidFill>
                  <a:srgbClr val="002060"/>
                </a:solidFill>
                <a:effectLst>
                  <a:outerShdw blurRad="38100" dist="38100" dir="2700000" algn="tl">
                    <a:srgbClr val="000000">
                      <a:alpha val="43137"/>
                    </a:srgbClr>
                  </a:outerShdw>
                </a:effectLst>
              </a:rPr>
              <a:t>y </a:t>
            </a:r>
            <a:br>
              <a:rPr lang="es-AR" sz="3200" dirty="0" smtClean="0">
                <a:solidFill>
                  <a:srgbClr val="002060"/>
                </a:solidFill>
                <a:effectLst>
                  <a:outerShdw blurRad="38100" dist="38100" dir="2700000" algn="tl">
                    <a:srgbClr val="000000">
                      <a:alpha val="43137"/>
                    </a:srgbClr>
                  </a:outerShdw>
                </a:effectLst>
              </a:rPr>
            </a:br>
            <a:r>
              <a:rPr lang="es-AR" sz="4000" dirty="0" smtClean="0">
                <a:solidFill>
                  <a:srgbClr val="002060"/>
                </a:solidFill>
                <a:effectLst>
                  <a:outerShdw blurRad="38100" dist="38100" dir="2700000" algn="tl">
                    <a:srgbClr val="000000">
                      <a:alpha val="43137"/>
                    </a:srgbClr>
                  </a:outerShdw>
                </a:effectLst>
              </a:rPr>
              <a:t>la </a:t>
            </a:r>
            <a:r>
              <a:rPr lang="es-AR" sz="4000" b="1" dirty="0">
                <a:solidFill>
                  <a:srgbClr val="002060"/>
                </a:solidFill>
                <a:effectLst>
                  <a:outerShdw blurRad="38100" dist="38100" dir="2700000" algn="tl">
                    <a:srgbClr val="000000">
                      <a:alpha val="43137"/>
                    </a:srgbClr>
                  </a:outerShdw>
                </a:effectLst>
              </a:rPr>
              <a:t>P</a:t>
            </a:r>
            <a:r>
              <a:rPr lang="es-AR" sz="4000" b="1" dirty="0" smtClean="0">
                <a:solidFill>
                  <a:srgbClr val="002060"/>
                </a:solidFill>
                <a:effectLst>
                  <a:outerShdw blurRad="38100" dist="38100" dir="2700000" algn="tl">
                    <a:srgbClr val="000000">
                      <a:alpha val="43137"/>
                    </a:srgbClr>
                  </a:outerShdw>
                </a:effectLst>
              </a:rPr>
              <a:t>articipación</a:t>
            </a:r>
            <a:r>
              <a:rPr lang="es-AR" sz="4000" dirty="0" smtClean="0">
                <a:solidFill>
                  <a:srgbClr val="002060"/>
                </a:solidFill>
                <a:effectLst>
                  <a:outerShdw blurRad="38100" dist="38100" dir="2700000" algn="tl">
                    <a:srgbClr val="000000">
                      <a:alpha val="43137"/>
                    </a:srgbClr>
                  </a:outerShdw>
                </a:effectLst>
              </a:rPr>
              <a:t> </a:t>
            </a:r>
            <a:r>
              <a:rPr lang="es-AR" sz="3200" dirty="0" smtClean="0">
                <a:solidFill>
                  <a:srgbClr val="002060"/>
                </a:solidFill>
                <a:effectLst>
                  <a:outerShdw blurRad="38100" dist="38100" dir="2700000" algn="tl">
                    <a:srgbClr val="000000">
                      <a:alpha val="43137"/>
                    </a:srgbClr>
                  </a:outerShdw>
                </a:effectLst>
              </a:rPr>
              <a:t/>
            </a:r>
            <a:br>
              <a:rPr lang="es-AR" sz="3200" dirty="0" smtClean="0">
                <a:solidFill>
                  <a:srgbClr val="002060"/>
                </a:solidFill>
                <a:effectLst>
                  <a:outerShdw blurRad="38100" dist="38100" dir="2700000" algn="tl">
                    <a:srgbClr val="000000">
                      <a:alpha val="43137"/>
                    </a:srgbClr>
                  </a:outerShdw>
                </a:effectLst>
              </a:rPr>
            </a:br>
            <a:r>
              <a:rPr lang="es-AR" sz="2800" dirty="0" smtClean="0">
                <a:solidFill>
                  <a:srgbClr val="002060"/>
                </a:solidFill>
                <a:effectLst>
                  <a:outerShdw blurRad="38100" dist="38100" dir="2700000" algn="tl">
                    <a:srgbClr val="000000">
                      <a:alpha val="43137"/>
                    </a:srgbClr>
                  </a:outerShdw>
                </a:effectLst>
              </a:rPr>
              <a:t>en la liturgia</a:t>
            </a:r>
            <a:r>
              <a:rPr lang="es-AR" dirty="0">
                <a:effectLst>
                  <a:outerShdw blurRad="38100" dist="38100" dir="2700000" algn="tl">
                    <a:srgbClr val="000000">
                      <a:alpha val="43137"/>
                    </a:srgbClr>
                  </a:outerShdw>
                </a:effectLst>
              </a:rPr>
              <a:t/>
            </a:r>
            <a:br>
              <a:rPr lang="es-AR" dirty="0">
                <a:effectLst>
                  <a:outerShdw blurRad="38100" dist="38100" dir="2700000" algn="tl">
                    <a:srgbClr val="000000">
                      <a:alpha val="43137"/>
                    </a:srgbClr>
                  </a:outerShdw>
                </a:effectLst>
              </a:rPr>
            </a:br>
            <a:endParaRPr lang="es-AR"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835" y="2708920"/>
            <a:ext cx="3397602" cy="345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494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467600" cy="1138138"/>
          </a:xfrm>
        </p:spPr>
        <p:txBody>
          <a:bodyPr/>
          <a:lstStyle/>
          <a:p>
            <a:pPr algn="ctr"/>
            <a:r>
              <a:rPr lang="es-AR" b="1" dirty="0" err="1"/>
              <a:t>Ars</a:t>
            </a:r>
            <a:r>
              <a:rPr lang="es-AR" b="1" dirty="0"/>
              <a:t> </a:t>
            </a:r>
            <a:r>
              <a:rPr lang="es-AR" b="1" dirty="0" err="1" smtClean="0"/>
              <a:t>celebrandi</a:t>
            </a:r>
            <a:r>
              <a:rPr lang="es-AR" b="1" dirty="0" smtClean="0"/>
              <a:t/>
            </a:r>
            <a:br>
              <a:rPr lang="es-AR" b="1" dirty="0" smtClean="0"/>
            </a:br>
            <a:r>
              <a:rPr lang="es-AR" b="1" i="1" dirty="0" smtClean="0"/>
              <a:t>(El arte de Celebrar)</a:t>
            </a:r>
            <a:endParaRPr lang="es-AR" i="1" dirty="0"/>
          </a:p>
        </p:txBody>
      </p:sp>
      <p:sp>
        <p:nvSpPr>
          <p:cNvPr id="3" name="2 Marcador de contenido"/>
          <p:cNvSpPr>
            <a:spLocks noGrp="1"/>
          </p:cNvSpPr>
          <p:nvPr>
            <p:ph sz="quarter" idx="1"/>
          </p:nvPr>
        </p:nvSpPr>
        <p:spPr>
          <a:xfrm>
            <a:off x="467544" y="1844824"/>
            <a:ext cx="8075240" cy="3484984"/>
          </a:xfrm>
        </p:spPr>
        <p:style>
          <a:lnRef idx="2">
            <a:schemeClr val="accent3"/>
          </a:lnRef>
          <a:fillRef idx="1">
            <a:schemeClr val="lt1"/>
          </a:fillRef>
          <a:effectRef idx="0">
            <a:schemeClr val="accent3"/>
          </a:effectRef>
          <a:fontRef idx="minor">
            <a:schemeClr val="dk1"/>
          </a:fontRef>
        </p:style>
        <p:txBody>
          <a:bodyPr>
            <a:normAutofit fontScale="92500"/>
          </a:bodyPr>
          <a:lstStyle/>
          <a:p>
            <a:pPr marL="0" indent="0">
              <a:buNone/>
            </a:pPr>
            <a:r>
              <a:rPr lang="es-AR" dirty="0" smtClean="0"/>
              <a:t>«…</a:t>
            </a:r>
            <a:r>
              <a:rPr lang="es-AR" dirty="0"/>
              <a:t>E</a:t>
            </a:r>
            <a:r>
              <a:rPr lang="es-AR" dirty="0" smtClean="0"/>
              <a:t>l </a:t>
            </a:r>
            <a:r>
              <a:rPr lang="es-AR" dirty="0"/>
              <a:t>primer modo con el que se favorece la participación del Pueblo de Dios en el Rito sagrado es la adecuada celebración del Rito mismo. El</a:t>
            </a:r>
            <a:r>
              <a:rPr lang="es-AR" i="1" dirty="0"/>
              <a:t> </a:t>
            </a:r>
            <a:r>
              <a:rPr lang="es-AR" i="1" dirty="0" err="1"/>
              <a:t>ars</a:t>
            </a:r>
            <a:r>
              <a:rPr lang="es-AR" i="1" dirty="0"/>
              <a:t> </a:t>
            </a:r>
            <a:r>
              <a:rPr lang="es-AR" i="1" dirty="0" err="1"/>
              <a:t>celebrandi</a:t>
            </a:r>
            <a:r>
              <a:rPr lang="es-AR" i="1" dirty="0"/>
              <a:t> </a:t>
            </a:r>
            <a:r>
              <a:rPr lang="es-AR" dirty="0"/>
              <a:t>es la mejor premisa para la</a:t>
            </a:r>
            <a:r>
              <a:rPr lang="es-AR" i="1" dirty="0"/>
              <a:t> actuosa </a:t>
            </a:r>
            <a:r>
              <a:rPr lang="es-AR" i="1" dirty="0" err="1" smtClean="0"/>
              <a:t>participatio</a:t>
            </a:r>
            <a:r>
              <a:rPr lang="es-AR" dirty="0" smtClean="0"/>
              <a:t>. El</a:t>
            </a:r>
            <a:r>
              <a:rPr lang="es-AR" i="1" dirty="0"/>
              <a:t> </a:t>
            </a:r>
            <a:r>
              <a:rPr lang="es-AR" i="1" dirty="0" err="1"/>
              <a:t>ars</a:t>
            </a:r>
            <a:r>
              <a:rPr lang="es-AR" i="1" dirty="0"/>
              <a:t> </a:t>
            </a:r>
            <a:r>
              <a:rPr lang="es-AR" i="1" dirty="0" err="1"/>
              <a:t>celebrandi</a:t>
            </a:r>
            <a:r>
              <a:rPr lang="es-AR" dirty="0"/>
              <a:t> proviene de la obediencia fiel a las normas litúrgicas en su plenitud, pues es precisamente este modo de celebrar lo que asegura desde hace dos mil años la vida de fe de todos los creyentes, los cuales están llamados a vivir la celebración como Pueblo de Dios, sacerdocio real, nación </a:t>
            </a:r>
            <a:r>
              <a:rPr lang="es-AR" dirty="0" smtClean="0"/>
              <a:t>santa. </a:t>
            </a:r>
            <a:br>
              <a:rPr lang="es-AR" dirty="0" smtClean="0"/>
            </a:br>
            <a:r>
              <a:rPr lang="es-AR" dirty="0" smtClean="0"/>
              <a:t>(</a:t>
            </a:r>
            <a:r>
              <a:rPr lang="es-AR" dirty="0" err="1" smtClean="0"/>
              <a:t>Sacramentum</a:t>
            </a:r>
            <a:r>
              <a:rPr lang="es-AR" dirty="0" smtClean="0"/>
              <a:t> </a:t>
            </a:r>
            <a:r>
              <a:rPr lang="es-AR" dirty="0" err="1" smtClean="0"/>
              <a:t>Caritatis</a:t>
            </a:r>
            <a:r>
              <a:rPr lang="es-AR" dirty="0" smtClean="0"/>
              <a:t> 38)</a:t>
            </a:r>
            <a:endParaRPr lang="es-AR" dirty="0"/>
          </a:p>
        </p:txBody>
      </p:sp>
    </p:spTree>
    <p:extLst>
      <p:ext uri="{BB962C8B-B14F-4D97-AF65-F5344CB8AC3E}">
        <p14:creationId xmlns:p14="http://schemas.microsoft.com/office/powerpoint/2010/main" val="228347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764704"/>
            <a:ext cx="6912768" cy="2520280"/>
          </a:xfrm>
        </p:spPr>
        <p:txBody>
          <a:bodyPr>
            <a:noAutofit/>
          </a:bodyPr>
          <a:lstStyle/>
          <a:p>
            <a:pPr algn="ctr"/>
            <a:r>
              <a:rPr lang="es-AR" sz="3200" b="1" dirty="0"/>
              <a:t>La “Liturgia” es un “derecho y obligación de los fieles laicos, en virtud de su bautismo (SC 14)”</a:t>
            </a:r>
            <a:r>
              <a:rPr lang="es-AR" sz="3200" dirty="0"/>
              <a:t/>
            </a:r>
            <a:br>
              <a:rPr lang="es-AR" sz="3200" dirty="0"/>
            </a:br>
            <a:endParaRPr lang="es-AR" sz="3200" dirty="0"/>
          </a:p>
        </p:txBody>
      </p:sp>
      <p:sp>
        <p:nvSpPr>
          <p:cNvPr id="3" name="2 Marcador de contenido"/>
          <p:cNvSpPr>
            <a:spLocks noGrp="1"/>
          </p:cNvSpPr>
          <p:nvPr>
            <p:ph type="body" idx="1"/>
          </p:nvPr>
        </p:nvSpPr>
        <p:spPr>
          <a:xfrm>
            <a:off x="2051720" y="3717032"/>
            <a:ext cx="6768752" cy="2520280"/>
          </a:xfrm>
        </p:spPr>
        <p:txBody>
          <a:bodyPr>
            <a:normAutofit/>
          </a:bodyPr>
          <a:lstStyle/>
          <a:p>
            <a:pPr marL="0" indent="0" algn="ctr">
              <a:buNone/>
            </a:pPr>
            <a:r>
              <a:rPr lang="es-AR" sz="2800" b="0" dirty="0" smtClean="0"/>
              <a:t>El </a:t>
            </a:r>
            <a:r>
              <a:rPr lang="es-AR" sz="2800" b="0" dirty="0"/>
              <a:t>Concilio Vaticano </a:t>
            </a:r>
            <a:r>
              <a:rPr lang="es-AR" sz="2800" b="0" dirty="0" smtClean="0"/>
              <a:t>II se ha interesado principalmente sobre el tema </a:t>
            </a:r>
            <a:r>
              <a:rPr lang="es-AR" sz="2800" b="0" dirty="0"/>
              <a:t>de la </a:t>
            </a:r>
            <a:r>
              <a:rPr lang="es-AR" sz="2800" dirty="0"/>
              <a:t>“participación en la Liturgia</a:t>
            </a:r>
            <a:r>
              <a:rPr lang="es-AR" sz="2800" dirty="0" smtClean="0"/>
              <a:t>”</a:t>
            </a:r>
          </a:p>
          <a:p>
            <a:pPr marL="0" indent="0" algn="ctr">
              <a:buNone/>
            </a:pPr>
            <a:endParaRPr lang="es-AR" sz="2800" dirty="0" smtClean="0"/>
          </a:p>
          <a:p>
            <a:pPr marL="0" indent="0" algn="ctr">
              <a:buNone/>
            </a:pPr>
            <a:endParaRPr lang="es-AR" sz="2800" dirty="0"/>
          </a:p>
        </p:txBody>
      </p:sp>
    </p:spTree>
    <p:extLst>
      <p:ext uri="{BB962C8B-B14F-4D97-AF65-F5344CB8AC3E}">
        <p14:creationId xmlns:p14="http://schemas.microsoft.com/office/powerpoint/2010/main" val="73825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4294967295"/>
          </p:nvPr>
        </p:nvSpPr>
        <p:spPr>
          <a:xfrm>
            <a:off x="827584" y="836712"/>
            <a:ext cx="7344816" cy="4608512"/>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s-AR" sz="3200" b="1" dirty="0" smtClean="0">
                <a:solidFill>
                  <a:schemeClr val="accent3">
                    <a:lumMod val="50000"/>
                  </a:schemeClr>
                </a:solidFill>
              </a:rPr>
              <a:t>El CVII dice que la participación en la Liturgia tiene </a:t>
            </a:r>
            <a:r>
              <a:rPr lang="es-AR" sz="3200" b="1" dirty="0">
                <a:solidFill>
                  <a:schemeClr val="accent3">
                    <a:lumMod val="50000"/>
                  </a:schemeClr>
                </a:solidFill>
              </a:rPr>
              <a:t>que ser:</a:t>
            </a:r>
          </a:p>
          <a:p>
            <a:pPr lvl="1"/>
            <a:r>
              <a:rPr lang="es-AR" sz="2800" i="1" dirty="0"/>
              <a:t>“consciente, activa y fructuosa”</a:t>
            </a:r>
            <a:r>
              <a:rPr lang="es-AR" sz="2800" dirty="0"/>
              <a:t> (SC 11)</a:t>
            </a:r>
          </a:p>
          <a:p>
            <a:pPr lvl="1"/>
            <a:r>
              <a:rPr lang="es-AR" sz="2800" i="1" dirty="0"/>
              <a:t>“plena, consciente y activa” </a:t>
            </a:r>
            <a:r>
              <a:rPr lang="es-AR" sz="2800" dirty="0"/>
              <a:t>(SC 14)</a:t>
            </a:r>
          </a:p>
          <a:p>
            <a:pPr lvl="1"/>
            <a:r>
              <a:rPr lang="es-AR" sz="2800" i="1" dirty="0"/>
              <a:t>“participar de ella con toda el alma”</a:t>
            </a:r>
            <a:r>
              <a:rPr lang="es-AR" sz="2800" dirty="0"/>
              <a:t> (SC 17)</a:t>
            </a:r>
          </a:p>
          <a:p>
            <a:pPr lvl="1"/>
            <a:r>
              <a:rPr lang="es-AR" sz="2800" i="1" dirty="0"/>
              <a:t>“interna y externa, conforme a la edad, condición, genero de vida, grado de cultura religiosa” </a:t>
            </a:r>
            <a:r>
              <a:rPr lang="es-AR" sz="2800" dirty="0"/>
              <a:t>(SC 19</a:t>
            </a:r>
            <a:r>
              <a:rPr lang="es-AR" sz="2800" dirty="0" smtClean="0"/>
              <a:t>)</a:t>
            </a:r>
            <a:endParaRPr lang="es-AR" sz="2800" dirty="0"/>
          </a:p>
        </p:txBody>
      </p:sp>
    </p:spTree>
    <p:extLst>
      <p:ext uri="{BB962C8B-B14F-4D97-AF65-F5344CB8AC3E}">
        <p14:creationId xmlns:p14="http://schemas.microsoft.com/office/powerpoint/2010/main" val="183981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07583" y="692696"/>
            <a:ext cx="5832648"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AR" sz="2400" dirty="0"/>
              <a:t>“… </a:t>
            </a:r>
            <a:r>
              <a:rPr lang="es-AR" sz="2400" i="1" dirty="0"/>
              <a:t>En esta reforma </a:t>
            </a:r>
            <a:r>
              <a:rPr lang="es-AR" sz="2400" dirty="0"/>
              <a:t>(de la Liturgia)</a:t>
            </a:r>
            <a:r>
              <a:rPr lang="es-AR" sz="2400" i="1" dirty="0"/>
              <a:t>, los textos y los ritos se han de ordenar de manera que expresen con mayor claridad las cosas santas que significan y, en lo posible, el pueblo cristiano pueda comprenderlas fácilmente y participar en ellas por medio de una celebración plena, activa y comunitaria</a:t>
            </a:r>
            <a:r>
              <a:rPr lang="es-AR" sz="2400" i="1" dirty="0" smtClean="0"/>
              <a:t>…” </a:t>
            </a:r>
            <a:r>
              <a:rPr lang="es-AR" sz="2400" dirty="0" smtClean="0"/>
              <a:t>(SC 21)</a:t>
            </a:r>
            <a:endParaRPr lang="es-AR" sz="2400" dirty="0"/>
          </a:p>
        </p:txBody>
      </p:sp>
      <p:sp>
        <p:nvSpPr>
          <p:cNvPr id="3" name="1 Título"/>
          <p:cNvSpPr txBox="1">
            <a:spLocks/>
          </p:cNvSpPr>
          <p:nvPr/>
        </p:nvSpPr>
        <p:spPr>
          <a:xfrm>
            <a:off x="483001" y="4437112"/>
            <a:ext cx="8229600" cy="12241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600" b="1" dirty="0" smtClean="0">
                <a:solidFill>
                  <a:schemeClr val="accent3">
                    <a:lumMod val="75000"/>
                  </a:schemeClr>
                </a:solidFill>
              </a:rPr>
              <a:t>La Liturgia al Pueblo </a:t>
            </a:r>
            <a:br>
              <a:rPr lang="es-AR" sz="3600" b="1" dirty="0" smtClean="0">
                <a:solidFill>
                  <a:schemeClr val="accent3">
                    <a:lumMod val="75000"/>
                  </a:schemeClr>
                </a:solidFill>
              </a:rPr>
            </a:br>
            <a:r>
              <a:rPr lang="es-AR" sz="3600" b="1" dirty="0" smtClean="0">
                <a:solidFill>
                  <a:schemeClr val="accent3">
                    <a:lumMod val="75000"/>
                  </a:schemeClr>
                </a:solidFill>
              </a:rPr>
              <a:t>&amp; El Pueblo a la Liturgia</a:t>
            </a:r>
            <a:endParaRPr lang="es-AR" sz="3600" b="1" dirty="0">
              <a:solidFill>
                <a:schemeClr val="accent3">
                  <a:lumMod val="75000"/>
                </a:schemeClr>
              </a:solidFill>
            </a:endParaRPr>
          </a:p>
        </p:txBody>
      </p:sp>
    </p:spTree>
    <p:extLst>
      <p:ext uri="{BB962C8B-B14F-4D97-AF65-F5344CB8AC3E}">
        <p14:creationId xmlns:p14="http://schemas.microsoft.com/office/powerpoint/2010/main" val="59306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059016" cy="634082"/>
          </a:xfrm>
        </p:spPr>
        <p:txBody>
          <a:bodyPr>
            <a:noAutofit/>
          </a:bodyPr>
          <a:lstStyle/>
          <a:p>
            <a:pPr marL="0" indent="0"/>
            <a:r>
              <a:rPr lang="es-AR" sz="3600" b="1" dirty="0"/>
              <a:t>Carácter comunitario</a:t>
            </a:r>
          </a:p>
        </p:txBody>
      </p:sp>
      <p:sp>
        <p:nvSpPr>
          <p:cNvPr id="3" name="2 Marcador de contenido"/>
          <p:cNvSpPr>
            <a:spLocks noGrp="1"/>
          </p:cNvSpPr>
          <p:nvPr>
            <p:ph sz="quarter" idx="1"/>
          </p:nvPr>
        </p:nvSpPr>
        <p:spPr>
          <a:xfrm>
            <a:off x="4644008" y="1124744"/>
            <a:ext cx="3888432" cy="5616624"/>
          </a:xfrm>
        </p:spPr>
        <p:txBody>
          <a:bodyPr>
            <a:normAutofit fontScale="92500" lnSpcReduction="10000"/>
          </a:bodyPr>
          <a:lstStyle/>
          <a:p>
            <a:pPr marL="0" indent="0" algn="just">
              <a:buNone/>
            </a:pPr>
            <a:r>
              <a:rPr lang="es-AR" dirty="0"/>
              <a:t>“</a:t>
            </a:r>
            <a:r>
              <a:rPr lang="es-AR" i="1" dirty="0"/>
              <a:t>Las acciones litúrgicas </a:t>
            </a:r>
            <a:r>
              <a:rPr lang="es-AR" b="1" i="1" dirty="0"/>
              <a:t>no son acciones privadas</a:t>
            </a:r>
            <a:r>
              <a:rPr lang="es-AR" i="1" dirty="0"/>
              <a:t>, sino celebraciones de la Iglesia, que es "sacramento de unidad", es decir, pueblo santo congregado y ordenado bajo la dirección de los Obispos. Por eso pertenecen a todo el cuerpo de la Iglesia, influyen en él y lo manifiestan; pero cada uno de los miembros de este cuerpo recibe un influjo diverso, según la diversidad de órdenes, funciones y participación actual.” </a:t>
            </a:r>
            <a:r>
              <a:rPr lang="es-AR" dirty="0"/>
              <a:t> </a:t>
            </a:r>
            <a:r>
              <a:rPr lang="es-AR" dirty="0" smtClean="0"/>
              <a:t> (SC 26)</a:t>
            </a:r>
            <a:endParaRPr lang="es-AR" dirty="0"/>
          </a:p>
          <a:p>
            <a:pPr marL="0" indent="0" algn="just">
              <a:buNone/>
            </a:pPr>
            <a:endParaRPr lang="es-A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05261"/>
            <a:ext cx="3478555" cy="195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6867" y="2598312"/>
            <a:ext cx="2780928" cy="185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56992"/>
            <a:ext cx="2707779" cy="179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1" y="4797152"/>
            <a:ext cx="2507250" cy="16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5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888232"/>
            <a:ext cx="3657600" cy="4572000"/>
          </a:xfrm>
        </p:spPr>
        <p:txBody>
          <a:bodyPr>
            <a:normAutofit fontScale="92500"/>
          </a:bodyPr>
          <a:lstStyle/>
          <a:p>
            <a:pPr marL="0" indent="0">
              <a:buNone/>
            </a:pPr>
            <a:r>
              <a:rPr lang="es-AR" sz="2800" dirty="0" smtClean="0">
                <a:solidFill>
                  <a:srgbClr val="002060"/>
                </a:solidFill>
              </a:rPr>
              <a:t>A </a:t>
            </a:r>
            <a:r>
              <a:rPr lang="es-AR" sz="2800" dirty="0">
                <a:solidFill>
                  <a:srgbClr val="002060"/>
                </a:solidFill>
              </a:rPr>
              <a:t>la Liturgia hay que acudir </a:t>
            </a:r>
            <a:r>
              <a:rPr lang="es-AR" sz="2800" dirty="0" smtClean="0">
                <a:solidFill>
                  <a:srgbClr val="002060"/>
                </a:solidFill>
              </a:rPr>
              <a:t>con:</a:t>
            </a:r>
            <a:r>
              <a:rPr lang="es-AR" sz="2800" dirty="0" smtClean="0"/>
              <a:t>	</a:t>
            </a:r>
          </a:p>
          <a:p>
            <a:pPr lvl="1">
              <a:buFontTx/>
              <a:buChar char="-"/>
            </a:pPr>
            <a:r>
              <a:rPr lang="es-AR" sz="2400" dirty="0" smtClean="0"/>
              <a:t>Espíritu </a:t>
            </a:r>
            <a:r>
              <a:rPr lang="es-AR" sz="2400" dirty="0"/>
              <a:t>abierto y </a:t>
            </a:r>
            <a:r>
              <a:rPr lang="es-AR" sz="2400" dirty="0" smtClean="0"/>
              <a:t>fraternal</a:t>
            </a:r>
          </a:p>
          <a:p>
            <a:pPr lvl="1">
              <a:buFontTx/>
              <a:buChar char="-"/>
            </a:pPr>
            <a:r>
              <a:rPr lang="es-AR" sz="2400" dirty="0" smtClean="0"/>
              <a:t>Renunciando al individualismo</a:t>
            </a:r>
          </a:p>
          <a:p>
            <a:pPr marL="365760" lvl="1" indent="0">
              <a:buNone/>
            </a:pPr>
            <a:endParaRPr lang="es-AR" sz="2400" dirty="0" smtClean="0"/>
          </a:p>
          <a:p>
            <a:endParaRPr lang="es-AR" sz="2800" dirty="0"/>
          </a:p>
        </p:txBody>
      </p:sp>
      <p:sp>
        <p:nvSpPr>
          <p:cNvPr id="4" name="3 Marcador de contenido"/>
          <p:cNvSpPr>
            <a:spLocks noGrp="1"/>
          </p:cNvSpPr>
          <p:nvPr>
            <p:ph sz="quarter" idx="2"/>
          </p:nvPr>
        </p:nvSpPr>
        <p:spPr>
          <a:xfrm>
            <a:off x="4270248" y="1888232"/>
            <a:ext cx="3974160" cy="4925144"/>
          </a:xfrm>
        </p:spPr>
        <p:txBody>
          <a:bodyPr>
            <a:normAutofit fontScale="92500"/>
          </a:bodyPr>
          <a:lstStyle/>
          <a:p>
            <a:pPr marL="0" indent="0">
              <a:buNone/>
            </a:pPr>
            <a:r>
              <a:rPr lang="es-AR" sz="2800" dirty="0">
                <a:solidFill>
                  <a:srgbClr val="002060"/>
                </a:solidFill>
              </a:rPr>
              <a:t>Forma de manifestar el carácter comunitario: </a:t>
            </a:r>
          </a:p>
          <a:p>
            <a:pPr lvl="1">
              <a:buFontTx/>
              <a:buChar char="-"/>
            </a:pPr>
            <a:r>
              <a:rPr lang="es-AR" sz="2400" dirty="0"/>
              <a:t>La unión de las voces (en rezo y cantos)</a:t>
            </a:r>
          </a:p>
          <a:p>
            <a:pPr lvl="1">
              <a:buFontTx/>
              <a:buChar char="-"/>
            </a:pPr>
            <a:r>
              <a:rPr lang="es-AR" sz="2400" dirty="0"/>
              <a:t>Movimientos y gestos (procesiones y actitudes corporales)</a:t>
            </a:r>
          </a:p>
          <a:p>
            <a:pPr lvl="1">
              <a:buFontTx/>
              <a:buChar char="-"/>
            </a:pPr>
            <a:r>
              <a:rPr lang="es-AR" sz="2400" dirty="0"/>
              <a:t>La puntualidad para asistir a las celebraciones litúrgicas.</a:t>
            </a:r>
          </a:p>
          <a:p>
            <a:pPr lvl="1">
              <a:buFontTx/>
              <a:buChar char="-"/>
            </a:pPr>
            <a:r>
              <a:rPr lang="es-AR" sz="2400" dirty="0"/>
              <a:t>Ubicarse juntos en los bancos del templo y no dispersos.</a:t>
            </a:r>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742634" cy="17136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07" y="4344658"/>
            <a:ext cx="2591210" cy="234763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926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640960" cy="778098"/>
          </a:xfrm>
        </p:spPr>
        <p:txBody>
          <a:bodyPr>
            <a:normAutofit/>
          </a:bodyPr>
          <a:lstStyle/>
          <a:p>
            <a:pPr algn="ctr"/>
            <a:r>
              <a:rPr lang="es-AR" sz="2900" b="1" dirty="0"/>
              <a:t>Participación “externa e interna</a:t>
            </a:r>
            <a:r>
              <a:rPr lang="es-AR" sz="2900" b="1" dirty="0" smtClean="0"/>
              <a:t>” (SC 19)</a:t>
            </a:r>
            <a:endParaRPr lang="es-AR" sz="2900" dirty="0"/>
          </a:p>
        </p:txBody>
      </p:sp>
      <p:sp>
        <p:nvSpPr>
          <p:cNvPr id="3" name="2 Marcador de contenido"/>
          <p:cNvSpPr>
            <a:spLocks noGrp="1"/>
          </p:cNvSpPr>
          <p:nvPr>
            <p:ph sz="quarter" idx="1"/>
          </p:nvPr>
        </p:nvSpPr>
        <p:spPr>
          <a:xfrm>
            <a:off x="323528" y="1484785"/>
            <a:ext cx="8424936" cy="4608512"/>
          </a:xfrm>
        </p:spPr>
        <p:txBody>
          <a:bodyPr>
            <a:normAutofit lnSpcReduction="10000"/>
          </a:bodyPr>
          <a:lstStyle/>
          <a:p>
            <a:pPr marL="0" indent="0" algn="just">
              <a:buNone/>
            </a:pPr>
            <a:r>
              <a:rPr lang="es-AR" b="1" dirty="0">
                <a:solidFill>
                  <a:schemeClr val="accent5">
                    <a:lumMod val="50000"/>
                  </a:schemeClr>
                </a:solidFill>
              </a:rPr>
              <a:t>Participación interna</a:t>
            </a:r>
            <a:r>
              <a:rPr lang="es-AR" b="1" dirty="0" smtClean="0">
                <a:solidFill>
                  <a:schemeClr val="accent5">
                    <a:lumMod val="50000"/>
                  </a:schemeClr>
                </a:solidFill>
              </a:rPr>
              <a:t>: </a:t>
            </a:r>
            <a:r>
              <a:rPr lang="es-AR" i="1" dirty="0">
                <a:solidFill>
                  <a:schemeClr val="accent6">
                    <a:lumMod val="50000"/>
                  </a:schemeClr>
                </a:solidFill>
              </a:rPr>
              <a:t>“…para asegurar esta plena eficacia es necesario que los fieles se acerquen a la sagrada Liturgia con recta disposición de ánimo, </a:t>
            </a:r>
            <a:r>
              <a:rPr lang="es-AR" b="1" i="1" dirty="0">
                <a:solidFill>
                  <a:schemeClr val="accent6">
                    <a:lumMod val="50000"/>
                  </a:schemeClr>
                </a:solidFill>
              </a:rPr>
              <a:t>pongan su alma en consonancia con su voz y colaboren con la gracia divina, para no recibirla en vano</a:t>
            </a:r>
            <a:r>
              <a:rPr lang="es-AR" i="1" dirty="0">
                <a:solidFill>
                  <a:schemeClr val="accent6">
                    <a:lumMod val="50000"/>
                  </a:schemeClr>
                </a:solidFill>
              </a:rPr>
              <a:t>” </a:t>
            </a:r>
            <a:r>
              <a:rPr lang="es-AR" dirty="0">
                <a:solidFill>
                  <a:schemeClr val="accent6">
                    <a:lumMod val="50000"/>
                  </a:schemeClr>
                </a:solidFill>
              </a:rPr>
              <a:t>(SC 11).</a:t>
            </a:r>
          </a:p>
          <a:p>
            <a:pPr marL="0" indent="0" algn="just">
              <a:buNone/>
            </a:pPr>
            <a:endParaRPr lang="es-AR" b="1" dirty="0" smtClean="0">
              <a:solidFill>
                <a:schemeClr val="accent6">
                  <a:lumMod val="50000"/>
                </a:schemeClr>
              </a:solidFill>
            </a:endParaRPr>
          </a:p>
          <a:p>
            <a:pPr marL="0" indent="0" algn="just">
              <a:buNone/>
            </a:pPr>
            <a:r>
              <a:rPr lang="es-AR" b="1" dirty="0" smtClean="0">
                <a:solidFill>
                  <a:schemeClr val="accent5">
                    <a:lumMod val="50000"/>
                  </a:schemeClr>
                </a:solidFill>
              </a:rPr>
              <a:t>La </a:t>
            </a:r>
            <a:r>
              <a:rPr lang="es-AR" b="1" dirty="0">
                <a:solidFill>
                  <a:schemeClr val="accent5">
                    <a:lumMod val="50000"/>
                  </a:schemeClr>
                </a:solidFill>
              </a:rPr>
              <a:t>participación </a:t>
            </a:r>
            <a:r>
              <a:rPr lang="es-AR" b="1" dirty="0" smtClean="0">
                <a:solidFill>
                  <a:schemeClr val="accent5">
                    <a:lumMod val="50000"/>
                  </a:schemeClr>
                </a:solidFill>
              </a:rPr>
              <a:t>externa:</a:t>
            </a:r>
            <a:r>
              <a:rPr lang="es-AR" dirty="0" smtClean="0">
                <a:solidFill>
                  <a:schemeClr val="accent5">
                    <a:lumMod val="50000"/>
                  </a:schemeClr>
                </a:solidFill>
              </a:rPr>
              <a:t> </a:t>
            </a:r>
            <a:r>
              <a:rPr lang="es-AR" i="1" dirty="0">
                <a:solidFill>
                  <a:schemeClr val="accent6">
                    <a:lumMod val="50000"/>
                  </a:schemeClr>
                </a:solidFill>
              </a:rPr>
              <a:t>“Para promover la participación activa se </a:t>
            </a:r>
            <a:r>
              <a:rPr lang="es-AR" b="1" i="1" dirty="0">
                <a:solidFill>
                  <a:schemeClr val="accent6">
                    <a:lumMod val="50000"/>
                  </a:schemeClr>
                </a:solidFill>
              </a:rPr>
              <a:t>fomentarán las aclamaciones</a:t>
            </a:r>
            <a:r>
              <a:rPr lang="es-AR" i="1" dirty="0">
                <a:solidFill>
                  <a:schemeClr val="accent6">
                    <a:lumMod val="50000"/>
                  </a:schemeClr>
                </a:solidFill>
              </a:rPr>
              <a:t> del pueblo, las </a:t>
            </a:r>
            <a:r>
              <a:rPr lang="es-AR" b="1" i="1" dirty="0">
                <a:solidFill>
                  <a:schemeClr val="accent6">
                    <a:lumMod val="50000"/>
                  </a:schemeClr>
                </a:solidFill>
              </a:rPr>
              <a:t>respuestas</a:t>
            </a:r>
            <a:r>
              <a:rPr lang="es-AR" i="1" dirty="0">
                <a:solidFill>
                  <a:schemeClr val="accent6">
                    <a:lumMod val="50000"/>
                  </a:schemeClr>
                </a:solidFill>
              </a:rPr>
              <a:t>, la </a:t>
            </a:r>
            <a:r>
              <a:rPr lang="es-AR" b="1" i="1" dirty="0">
                <a:solidFill>
                  <a:schemeClr val="accent6">
                    <a:lumMod val="50000"/>
                  </a:schemeClr>
                </a:solidFill>
              </a:rPr>
              <a:t>salmodia</a:t>
            </a:r>
            <a:r>
              <a:rPr lang="es-AR" i="1" dirty="0">
                <a:solidFill>
                  <a:schemeClr val="accent6">
                    <a:lumMod val="50000"/>
                  </a:schemeClr>
                </a:solidFill>
              </a:rPr>
              <a:t>, las </a:t>
            </a:r>
            <a:r>
              <a:rPr lang="es-AR" b="1" i="1" dirty="0">
                <a:solidFill>
                  <a:schemeClr val="accent6">
                    <a:lumMod val="50000"/>
                  </a:schemeClr>
                </a:solidFill>
              </a:rPr>
              <a:t>antífonas</a:t>
            </a:r>
            <a:r>
              <a:rPr lang="es-AR" i="1" dirty="0">
                <a:solidFill>
                  <a:schemeClr val="accent6">
                    <a:lumMod val="50000"/>
                  </a:schemeClr>
                </a:solidFill>
              </a:rPr>
              <a:t>, los </a:t>
            </a:r>
            <a:r>
              <a:rPr lang="es-AR" b="1" i="1" dirty="0">
                <a:solidFill>
                  <a:schemeClr val="accent6">
                    <a:lumMod val="50000"/>
                  </a:schemeClr>
                </a:solidFill>
              </a:rPr>
              <a:t>cantos</a:t>
            </a:r>
            <a:r>
              <a:rPr lang="es-AR" i="1" dirty="0">
                <a:solidFill>
                  <a:schemeClr val="accent6">
                    <a:lumMod val="50000"/>
                  </a:schemeClr>
                </a:solidFill>
              </a:rPr>
              <a:t> y también las </a:t>
            </a:r>
            <a:r>
              <a:rPr lang="es-AR" b="1" i="1" dirty="0">
                <a:solidFill>
                  <a:schemeClr val="accent6">
                    <a:lumMod val="50000"/>
                  </a:schemeClr>
                </a:solidFill>
              </a:rPr>
              <a:t>acciones</a:t>
            </a:r>
            <a:r>
              <a:rPr lang="es-AR" i="1" dirty="0">
                <a:solidFill>
                  <a:schemeClr val="accent6">
                    <a:lumMod val="50000"/>
                  </a:schemeClr>
                </a:solidFill>
              </a:rPr>
              <a:t> o </a:t>
            </a:r>
            <a:r>
              <a:rPr lang="es-AR" b="1" i="1" dirty="0">
                <a:solidFill>
                  <a:schemeClr val="accent6">
                    <a:lumMod val="50000"/>
                  </a:schemeClr>
                </a:solidFill>
              </a:rPr>
              <a:t>gestos</a:t>
            </a:r>
            <a:r>
              <a:rPr lang="es-AR" i="1" dirty="0">
                <a:solidFill>
                  <a:schemeClr val="accent6">
                    <a:lumMod val="50000"/>
                  </a:schemeClr>
                </a:solidFill>
              </a:rPr>
              <a:t> y </a:t>
            </a:r>
            <a:r>
              <a:rPr lang="es-AR" b="1" i="1" dirty="0">
                <a:solidFill>
                  <a:schemeClr val="accent6">
                    <a:lumMod val="50000"/>
                  </a:schemeClr>
                </a:solidFill>
              </a:rPr>
              <a:t>posturas</a:t>
            </a:r>
            <a:r>
              <a:rPr lang="es-AR" i="1" dirty="0">
                <a:solidFill>
                  <a:schemeClr val="accent6">
                    <a:lumMod val="50000"/>
                  </a:schemeClr>
                </a:solidFill>
              </a:rPr>
              <a:t> corporales. Guárdese, además, a su debido tiempo, un </a:t>
            </a:r>
            <a:r>
              <a:rPr lang="es-AR" b="1" i="1" dirty="0">
                <a:solidFill>
                  <a:schemeClr val="accent6">
                    <a:lumMod val="50000"/>
                  </a:schemeClr>
                </a:solidFill>
              </a:rPr>
              <a:t>silencio</a:t>
            </a:r>
            <a:r>
              <a:rPr lang="es-AR" i="1" dirty="0">
                <a:solidFill>
                  <a:schemeClr val="accent6">
                    <a:lumMod val="50000"/>
                  </a:schemeClr>
                </a:solidFill>
              </a:rPr>
              <a:t> </a:t>
            </a:r>
            <a:r>
              <a:rPr lang="es-AR" b="1" i="1" dirty="0">
                <a:solidFill>
                  <a:schemeClr val="accent6">
                    <a:lumMod val="50000"/>
                  </a:schemeClr>
                </a:solidFill>
              </a:rPr>
              <a:t>sagrado</a:t>
            </a:r>
            <a:r>
              <a:rPr lang="es-AR" i="1" dirty="0">
                <a:solidFill>
                  <a:schemeClr val="accent6">
                    <a:lumMod val="50000"/>
                  </a:schemeClr>
                </a:solidFill>
              </a:rPr>
              <a:t>” </a:t>
            </a:r>
            <a:r>
              <a:rPr lang="es-AR" dirty="0">
                <a:solidFill>
                  <a:schemeClr val="accent6">
                    <a:lumMod val="50000"/>
                  </a:schemeClr>
                </a:solidFill>
              </a:rPr>
              <a:t>(SC 30)</a:t>
            </a:r>
          </a:p>
          <a:p>
            <a:pPr algn="just"/>
            <a:endParaRPr lang="es-AR" dirty="0"/>
          </a:p>
          <a:p>
            <a:pPr marL="0" indent="0" algn="just">
              <a:buNone/>
            </a:pPr>
            <a:endParaRPr lang="es-AR" b="1" dirty="0" smtClean="0"/>
          </a:p>
          <a:p>
            <a:pPr marL="0" indent="0" algn="just">
              <a:buNone/>
            </a:pPr>
            <a:endParaRPr lang="es-AR" dirty="0"/>
          </a:p>
        </p:txBody>
      </p:sp>
    </p:spTree>
    <p:extLst>
      <p:ext uri="{BB962C8B-B14F-4D97-AF65-F5344CB8AC3E}">
        <p14:creationId xmlns:p14="http://schemas.microsoft.com/office/powerpoint/2010/main" val="294277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lstStyle/>
          <a:p>
            <a:r>
              <a:rPr lang="es-AR" b="1" dirty="0"/>
              <a:t>Participación interna:</a:t>
            </a:r>
            <a:r>
              <a:rPr lang="es-AR" dirty="0"/>
              <a:t> </a:t>
            </a:r>
          </a:p>
        </p:txBody>
      </p:sp>
      <p:sp>
        <p:nvSpPr>
          <p:cNvPr id="3" name="2 Marcador de contenido"/>
          <p:cNvSpPr>
            <a:spLocks noGrp="1"/>
          </p:cNvSpPr>
          <p:nvPr>
            <p:ph sz="quarter" idx="1"/>
          </p:nvPr>
        </p:nvSpPr>
        <p:spPr>
          <a:xfrm>
            <a:off x="457200" y="1340768"/>
            <a:ext cx="7715200" cy="5133184"/>
          </a:xfrm>
        </p:spPr>
        <p:txBody>
          <a:bodyPr>
            <a:normAutofit lnSpcReduction="10000"/>
          </a:bodyPr>
          <a:lstStyle/>
          <a:p>
            <a:pPr algn="just"/>
            <a:r>
              <a:rPr lang="es-AR" dirty="0" smtClean="0"/>
              <a:t> </a:t>
            </a:r>
            <a:r>
              <a:rPr lang="es-AR" i="1" dirty="0"/>
              <a:t>“Tengan los mismos sentimientos de Cristo Jesús” </a:t>
            </a:r>
            <a:r>
              <a:rPr lang="es-AR" dirty="0"/>
              <a:t>(</a:t>
            </a:r>
            <a:r>
              <a:rPr lang="es-AR" dirty="0" err="1"/>
              <a:t>Filip</a:t>
            </a:r>
            <a:r>
              <a:rPr lang="es-AR" dirty="0"/>
              <a:t> 2,5); </a:t>
            </a:r>
            <a:endParaRPr lang="es-AR" dirty="0" smtClean="0"/>
          </a:p>
          <a:p>
            <a:pPr marL="0" indent="0" algn="just">
              <a:buNone/>
            </a:pPr>
            <a:endParaRPr lang="es-AR" dirty="0"/>
          </a:p>
          <a:p>
            <a:pPr algn="just"/>
            <a:r>
              <a:rPr lang="es-AR" dirty="0"/>
              <a:t>Participación interna será: “sintonizarnos” en la misma onda del corazón de Jesús, con un anhelo inmenso de dar gloria al Padre </a:t>
            </a:r>
            <a:r>
              <a:rPr lang="es-AR" dirty="0" smtClean="0"/>
              <a:t>celestial</a:t>
            </a:r>
          </a:p>
          <a:p>
            <a:pPr marL="0" indent="0" algn="just">
              <a:buNone/>
            </a:pPr>
            <a:endParaRPr lang="es-AR" dirty="0"/>
          </a:p>
          <a:p>
            <a:pPr algn="just"/>
            <a:r>
              <a:rPr lang="es-AR" dirty="0"/>
              <a:t>La participación interna será </a:t>
            </a:r>
            <a:r>
              <a:rPr lang="es-AR" i="1" dirty="0"/>
              <a:t>“configurados con Cristo”</a:t>
            </a:r>
            <a:r>
              <a:rPr lang="es-AR" dirty="0"/>
              <a:t> (</a:t>
            </a:r>
            <a:r>
              <a:rPr lang="es-AR" dirty="0" err="1"/>
              <a:t>Rom</a:t>
            </a:r>
            <a:r>
              <a:rPr lang="es-AR" dirty="0"/>
              <a:t> 8, 29) </a:t>
            </a:r>
            <a:endParaRPr lang="es-AR" dirty="0" smtClean="0"/>
          </a:p>
          <a:p>
            <a:pPr marL="0" indent="0">
              <a:buNone/>
            </a:pPr>
            <a:endParaRPr lang="es-AR" dirty="0"/>
          </a:p>
          <a:p>
            <a:pPr marL="0" indent="0" algn="ctr">
              <a:buNone/>
            </a:pPr>
            <a:r>
              <a:rPr lang="es-AR" b="1" u="dotDash" dirty="0">
                <a:solidFill>
                  <a:srgbClr val="002060"/>
                </a:solidFill>
              </a:rPr>
              <a:t>Participar internamente en la Liturgia será, por tanto, esforzarse por el poner nuestra alma al unísono con la de Cristo</a:t>
            </a:r>
            <a:r>
              <a:rPr lang="es-AR" b="1" dirty="0">
                <a:solidFill>
                  <a:srgbClr val="002060"/>
                </a:solidFill>
              </a:rPr>
              <a:t>. </a:t>
            </a:r>
          </a:p>
        </p:txBody>
      </p:sp>
    </p:spTree>
    <p:extLst>
      <p:ext uri="{BB962C8B-B14F-4D97-AF65-F5344CB8AC3E}">
        <p14:creationId xmlns:p14="http://schemas.microsoft.com/office/powerpoint/2010/main" val="154563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r>
              <a:rPr lang="es-AR" b="1" dirty="0"/>
              <a:t>La participación externa</a:t>
            </a:r>
            <a:r>
              <a:rPr lang="es-AR"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14464"/>
            <a:ext cx="4248640" cy="33989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
          </p:nvPr>
        </p:nvSpPr>
        <p:spPr>
          <a:xfrm>
            <a:off x="457200" y="1124744"/>
            <a:ext cx="7931224" cy="5349208"/>
          </a:xfrm>
        </p:spPr>
        <p:txBody>
          <a:bodyPr>
            <a:normAutofit/>
          </a:bodyPr>
          <a:lstStyle/>
          <a:p>
            <a:r>
              <a:rPr lang="es-AR" dirty="0" smtClean="0"/>
              <a:t>Esta </a:t>
            </a:r>
            <a:r>
              <a:rPr lang="es-AR" dirty="0"/>
              <a:t>participación externa, manifestada a través de diversas actitudes </a:t>
            </a:r>
            <a:r>
              <a:rPr lang="es-AR" dirty="0" smtClean="0"/>
              <a:t>corporales</a:t>
            </a:r>
          </a:p>
          <a:p>
            <a:pPr marL="0" indent="0">
              <a:buNone/>
            </a:pPr>
            <a:endParaRPr lang="es-AR" dirty="0" smtClean="0"/>
          </a:p>
          <a:p>
            <a:r>
              <a:rPr lang="es-AR" dirty="0"/>
              <a:t>En la participación </a:t>
            </a:r>
            <a:r>
              <a:rPr lang="es-AR" dirty="0" smtClean="0"/>
              <a:t>exterior podemos </a:t>
            </a:r>
            <a:r>
              <a:rPr lang="es-AR" dirty="0"/>
              <a:t>distinguir varios planos: </a:t>
            </a:r>
          </a:p>
          <a:p>
            <a:pPr lvl="1"/>
            <a:r>
              <a:rPr lang="es-AR" dirty="0"/>
              <a:t>El “plano” que se refiere a las palabras.</a:t>
            </a:r>
          </a:p>
          <a:p>
            <a:pPr lvl="1"/>
            <a:r>
              <a:rPr lang="es-AR" dirty="0"/>
              <a:t>El “plano” que se refiere a gestos</a:t>
            </a:r>
            <a:r>
              <a:rPr lang="es-AR" dirty="0" smtClean="0"/>
              <a:t>,</a:t>
            </a:r>
            <a:br>
              <a:rPr lang="es-AR" dirty="0" smtClean="0"/>
            </a:br>
            <a:r>
              <a:rPr lang="es-AR" dirty="0" smtClean="0"/>
              <a:t> </a:t>
            </a:r>
            <a:r>
              <a:rPr lang="es-AR" dirty="0"/>
              <a:t>actitudes o movimientos </a:t>
            </a:r>
            <a:r>
              <a:rPr lang="es-AR" dirty="0" smtClean="0"/>
              <a:t/>
            </a:r>
            <a:br>
              <a:rPr lang="es-AR" dirty="0" smtClean="0"/>
            </a:br>
            <a:r>
              <a:rPr lang="es-AR" dirty="0" smtClean="0"/>
              <a:t>corporales</a:t>
            </a:r>
            <a:r>
              <a:rPr lang="es-AR" dirty="0"/>
              <a:t>. </a:t>
            </a:r>
          </a:p>
          <a:p>
            <a:pPr lvl="1"/>
            <a:r>
              <a:rPr lang="es-AR" dirty="0"/>
              <a:t>El “plano” que alude </a:t>
            </a:r>
            <a:r>
              <a:rPr lang="es-AR" dirty="0" smtClean="0"/>
              <a:t/>
            </a:r>
            <a:br>
              <a:rPr lang="es-AR" dirty="0" smtClean="0"/>
            </a:br>
            <a:r>
              <a:rPr lang="es-AR" dirty="0" smtClean="0"/>
              <a:t>al </a:t>
            </a:r>
            <a:r>
              <a:rPr lang="es-AR" dirty="0"/>
              <a:t>silencio. </a:t>
            </a:r>
          </a:p>
          <a:p>
            <a:endParaRPr lang="es-AR" dirty="0"/>
          </a:p>
        </p:txBody>
      </p:sp>
    </p:spTree>
    <p:extLst>
      <p:ext uri="{BB962C8B-B14F-4D97-AF65-F5344CB8AC3E}">
        <p14:creationId xmlns:p14="http://schemas.microsoft.com/office/powerpoint/2010/main" val="1436181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145</TotalTime>
  <Words>595</Words>
  <Application>Microsoft Office PowerPoint</Application>
  <PresentationFormat>Presentación en pantalla (4:3)</PresentationFormat>
  <Paragraphs>42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Mirador</vt:lpstr>
      <vt:lpstr>La Celebración  y  la Participación  en la liturgia </vt:lpstr>
      <vt:lpstr>La “Liturgia” es un “derecho y obligación de los fieles laicos, en virtud de su bautismo (SC 14)” </vt:lpstr>
      <vt:lpstr>Presentación de PowerPoint</vt:lpstr>
      <vt:lpstr>Presentación de PowerPoint</vt:lpstr>
      <vt:lpstr>Carácter comunitario</vt:lpstr>
      <vt:lpstr>Presentación de PowerPoint</vt:lpstr>
      <vt:lpstr>Participación “externa e interna” (SC 19)</vt:lpstr>
      <vt:lpstr>Participación interna: </vt:lpstr>
      <vt:lpstr>La participación externa </vt:lpstr>
      <vt:lpstr>Ars celebrandi (El arte de Celebrar)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celebración  y  la participación en la Liturgia</dc:title>
  <dc:creator>Usuario</dc:creator>
  <cp:lastModifiedBy>Usuario</cp:lastModifiedBy>
  <cp:revision>14</cp:revision>
  <dcterms:created xsi:type="dcterms:W3CDTF">2020-08-11T21:33:12Z</dcterms:created>
  <dcterms:modified xsi:type="dcterms:W3CDTF">2020-08-12T15:25:53Z</dcterms:modified>
</cp:coreProperties>
</file>