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0"/>
  </p:notesMasterIdLst>
  <p:sldIdLst>
    <p:sldId id="256" r:id="rId2"/>
    <p:sldId id="278" r:id="rId3"/>
    <p:sldId id="279" r:id="rId4"/>
    <p:sldId id="257" r:id="rId5"/>
    <p:sldId id="258" r:id="rId6"/>
    <p:sldId id="259" r:id="rId7"/>
    <p:sldId id="280"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4" r:id="rId22"/>
    <p:sldId id="273" r:id="rId23"/>
    <p:sldId id="275" r:id="rId24"/>
    <p:sldId id="276" r:id="rId25"/>
    <p:sldId id="277" r:id="rId26"/>
    <p:sldId id="281" r:id="rId27"/>
    <p:sldId id="282" r:id="rId28"/>
    <p:sldId id="283" r:id="rId2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7111" autoAdjust="0"/>
    <p:restoredTop sz="94660"/>
  </p:normalViewPr>
  <p:slideViewPr>
    <p:cSldViewPr>
      <p:cViewPr varScale="1">
        <p:scale>
          <a:sx n="72" d="100"/>
          <a:sy n="72" d="100"/>
        </p:scale>
        <p:origin x="-83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545285-399D-4488-B8DF-47B853875FC8}" type="datetimeFigureOut">
              <a:rPr lang="es-ES" smtClean="0"/>
              <a:pPr/>
              <a:t>02/09/2017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A7B23B-571D-4F4B-A731-8E79FFB2C91C}"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41A7B23B-571D-4F4B-A731-8E79FFB2C91C}" type="slidenum">
              <a:rPr lang="es-ES" smtClean="0"/>
              <a:pPr/>
              <a:t>23</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657190AF-D04D-4F1E-AA5A-754036228EFA}" type="datetimeFigureOut">
              <a:rPr lang="es-ES" smtClean="0"/>
              <a:pPr/>
              <a:t>02/09/2017</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6749F63B-B9DA-48FC-B074-879ED657D54F}"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57190AF-D04D-4F1E-AA5A-754036228EFA}" type="datetimeFigureOut">
              <a:rPr lang="es-ES" smtClean="0"/>
              <a:pPr/>
              <a:t>02/09/2017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749F63B-B9DA-48FC-B074-879ED657D54F}"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57190AF-D04D-4F1E-AA5A-754036228EFA}" type="datetimeFigureOut">
              <a:rPr lang="es-ES" smtClean="0"/>
              <a:pPr/>
              <a:t>02/09/2017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749F63B-B9DA-48FC-B074-879ED657D54F}"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657190AF-D04D-4F1E-AA5A-754036228EFA}" type="datetimeFigureOut">
              <a:rPr lang="es-ES" smtClean="0"/>
              <a:pPr/>
              <a:t>02/09/2017</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endParaRPr lang="es-ES"/>
          </a:p>
        </p:txBody>
      </p:sp>
      <p:sp>
        <p:nvSpPr>
          <p:cNvPr id="6" name="5 Marcador de número de diapositiva"/>
          <p:cNvSpPr>
            <a:spLocks noGrp="1"/>
          </p:cNvSpPr>
          <p:nvPr>
            <p:ph type="sldNum" sz="quarter" idx="12"/>
          </p:nvPr>
        </p:nvSpPr>
        <p:spPr/>
        <p:txBody>
          <a:bodyPr/>
          <a:lstStyle/>
          <a:p>
            <a:fld id="{6749F63B-B9DA-48FC-B074-879ED657D54F}"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657190AF-D04D-4F1E-AA5A-754036228EFA}" type="datetimeFigureOut">
              <a:rPr lang="es-ES" smtClean="0"/>
              <a:pPr/>
              <a:t>02/09/2017</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6749F63B-B9DA-48FC-B074-879ED657D54F}" type="slidenum">
              <a:rPr lang="es-ES" smtClean="0"/>
              <a:pPr/>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657190AF-D04D-4F1E-AA5A-754036228EFA}" type="datetimeFigureOut">
              <a:rPr lang="es-ES" smtClean="0"/>
              <a:pPr/>
              <a:t>02/09/2017</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6749F63B-B9DA-48FC-B074-879ED657D54F}"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657190AF-D04D-4F1E-AA5A-754036228EFA}" type="datetimeFigureOut">
              <a:rPr lang="es-ES" smtClean="0"/>
              <a:pPr/>
              <a:t>02/09/2017</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6749F63B-B9DA-48FC-B074-879ED657D54F}"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57190AF-D04D-4F1E-AA5A-754036228EFA}" type="datetimeFigureOut">
              <a:rPr lang="es-ES" smtClean="0"/>
              <a:pPr/>
              <a:t>02/09/2017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749F63B-B9DA-48FC-B074-879ED657D54F}"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657190AF-D04D-4F1E-AA5A-754036228EFA}" type="datetimeFigureOut">
              <a:rPr lang="es-ES" smtClean="0"/>
              <a:pPr/>
              <a:t>02/09/2017</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6749F63B-B9DA-48FC-B074-879ED657D54F}"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657190AF-D04D-4F1E-AA5A-754036228EFA}" type="datetimeFigureOut">
              <a:rPr lang="es-ES" smtClean="0"/>
              <a:pPr/>
              <a:t>02/09/2017</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6749F63B-B9DA-48FC-B074-879ED657D54F}"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657190AF-D04D-4F1E-AA5A-754036228EFA}" type="datetimeFigureOut">
              <a:rPr lang="es-ES" smtClean="0"/>
              <a:pPr/>
              <a:t>02/09/2017</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6749F63B-B9DA-48FC-B074-879ED657D54F}"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657190AF-D04D-4F1E-AA5A-754036228EFA}" type="datetimeFigureOut">
              <a:rPr lang="es-ES" smtClean="0"/>
              <a:pPr/>
              <a:t>02/09/2017</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6749F63B-B9DA-48FC-B074-879ED657D54F}"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85786" y="2500306"/>
            <a:ext cx="8062912" cy="1470025"/>
          </a:xfrm>
        </p:spPr>
        <p:txBody>
          <a:bodyPr>
            <a:normAutofit fontScale="90000"/>
          </a:bodyPr>
          <a:lstStyle/>
          <a:p>
            <a:r>
              <a:rPr lang="es-ES" dirty="0" smtClean="0"/>
              <a:t>Unidad II:</a:t>
            </a:r>
            <a:br>
              <a:rPr lang="es-ES" dirty="0" smtClean="0"/>
            </a:br>
            <a:r>
              <a:rPr lang="es-ES" dirty="0" smtClean="0"/>
              <a:t>LA HERMENÉUTICA DE LA BIBLIA EN LA IGLESIA CATÓLICA</a:t>
            </a:r>
            <a:endParaRPr lang="es-ES" dirty="0"/>
          </a:p>
        </p:txBody>
      </p:sp>
      <p:pic>
        <p:nvPicPr>
          <p:cNvPr id="1026" name="Picture 2" descr="C:\Users\Usuario\Pictures\interpretación de la Biblia.jpg"/>
          <p:cNvPicPr>
            <a:picLocks noChangeAspect="1" noChangeArrowheads="1"/>
          </p:cNvPicPr>
          <p:nvPr/>
        </p:nvPicPr>
        <p:blipFill>
          <a:blip r:embed="rId2"/>
          <a:srcRect/>
          <a:stretch>
            <a:fillRect/>
          </a:stretch>
        </p:blipFill>
        <p:spPr bwMode="auto">
          <a:xfrm>
            <a:off x="547905" y="3786190"/>
            <a:ext cx="3490674" cy="2614637"/>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14356"/>
            <a:ext cx="8229600" cy="5740452"/>
          </a:xfrm>
        </p:spPr>
        <p:txBody>
          <a:bodyPr>
            <a:normAutofit/>
          </a:bodyPr>
          <a:lstStyle/>
          <a:p>
            <a:pPr algn="just">
              <a:buFont typeface="Wingdings" pitchFamily="2" charset="2"/>
              <a:buChar char="Ø"/>
            </a:pPr>
            <a:r>
              <a:rPr lang="es-ES" sz="2800" dirty="0" smtClean="0"/>
              <a:t>Código </a:t>
            </a:r>
            <a:r>
              <a:rPr lang="es-ES" sz="2800" dirty="0" err="1" smtClean="0"/>
              <a:t>deuteronomista</a:t>
            </a:r>
            <a:r>
              <a:rPr lang="es-ES" sz="2800" dirty="0" smtClean="0"/>
              <a:t> (12,26) reinterpretación, actualizada y adaptada a los cambios de vida en </a:t>
            </a:r>
            <a:r>
              <a:rPr lang="es-ES" sz="2800" dirty="0" err="1" smtClean="0"/>
              <a:t>Canaan</a:t>
            </a:r>
            <a:r>
              <a:rPr lang="es-ES" sz="2800" dirty="0" smtClean="0"/>
              <a:t> (sedentaria),  del Código de la Alianza (Ex 20,24).</a:t>
            </a:r>
          </a:p>
          <a:p>
            <a:pPr algn="just">
              <a:buFont typeface="Wingdings" pitchFamily="2" charset="2"/>
              <a:buChar char="Ø"/>
            </a:pPr>
            <a:r>
              <a:rPr lang="es-ES" sz="2800" u="sng" dirty="0" smtClean="0"/>
              <a:t>La exégesis rabínica</a:t>
            </a:r>
          </a:p>
          <a:p>
            <a:pPr algn="just">
              <a:buNone/>
            </a:pPr>
            <a:r>
              <a:rPr lang="es-ES" sz="2800" dirty="0" smtClean="0"/>
              <a:t>	El judaísmo se percató de la necesidad de una interpretación oficial de la Escritura. Nace el </a:t>
            </a:r>
            <a:r>
              <a:rPr lang="es-ES" sz="2800" i="1" dirty="0" err="1" smtClean="0"/>
              <a:t>midrash</a:t>
            </a:r>
            <a:r>
              <a:rPr lang="es-ES" sz="2800" dirty="0" smtClean="0"/>
              <a:t> (búsqueda) en su doble desarrollo: </a:t>
            </a:r>
            <a:r>
              <a:rPr lang="es-ES" sz="2800" i="1" dirty="0" err="1" smtClean="0"/>
              <a:t>halaká</a:t>
            </a:r>
            <a:r>
              <a:rPr lang="es-ES" sz="2800" dirty="0" smtClean="0"/>
              <a:t> – camino- (textos jurídicos) y </a:t>
            </a:r>
            <a:r>
              <a:rPr lang="es-ES" sz="2800" i="1" dirty="0" err="1" smtClean="0"/>
              <a:t>haggadá</a:t>
            </a:r>
            <a:r>
              <a:rPr lang="es-ES" sz="2800" i="1" dirty="0" smtClean="0"/>
              <a:t> </a:t>
            </a:r>
            <a:r>
              <a:rPr lang="es-ES" sz="2800" dirty="0" smtClean="0"/>
              <a:t> -relato- (textos morales).	</a:t>
            </a:r>
          </a:p>
          <a:p>
            <a:pPr>
              <a:buNone/>
            </a:pPr>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28670"/>
            <a:ext cx="8229600" cy="5526138"/>
          </a:xfrm>
        </p:spPr>
        <p:txBody>
          <a:bodyPr>
            <a:normAutofit/>
          </a:bodyPr>
          <a:lstStyle/>
          <a:p>
            <a:pPr algn="just">
              <a:buFont typeface="Wingdings" pitchFamily="2" charset="2"/>
              <a:buChar char="Ø"/>
            </a:pPr>
            <a:r>
              <a:rPr lang="es-ES" sz="2800" u="sng" dirty="0" smtClean="0"/>
              <a:t>La interpretación bíblica en </a:t>
            </a:r>
            <a:r>
              <a:rPr lang="es-ES" sz="2800" u="sng" dirty="0" err="1" smtClean="0"/>
              <a:t>Qumram</a:t>
            </a:r>
            <a:endParaRPr lang="es-ES" sz="2800" u="sng" dirty="0" smtClean="0"/>
          </a:p>
          <a:p>
            <a:pPr algn="just">
              <a:buNone/>
            </a:pPr>
            <a:r>
              <a:rPr lang="es-ES" sz="2800" dirty="0" smtClean="0"/>
              <a:t>	En </a:t>
            </a:r>
            <a:r>
              <a:rPr lang="es-ES" sz="2800" dirty="0" err="1" smtClean="0"/>
              <a:t>Qumran</a:t>
            </a:r>
            <a:r>
              <a:rPr lang="es-ES" sz="2800" dirty="0" smtClean="0"/>
              <a:t> se encuentra una forma particular de interpretación </a:t>
            </a:r>
            <a:r>
              <a:rPr lang="es-ES" sz="2800" dirty="0" err="1" smtClean="0"/>
              <a:t>midráshica</a:t>
            </a:r>
            <a:r>
              <a:rPr lang="es-ES" sz="2800" dirty="0" smtClean="0"/>
              <a:t> denominada </a:t>
            </a:r>
            <a:r>
              <a:rPr lang="es-ES" sz="2800" i="1" dirty="0" err="1" smtClean="0"/>
              <a:t>pesher</a:t>
            </a:r>
            <a:r>
              <a:rPr lang="es-ES" sz="2800" i="1" dirty="0" smtClean="0"/>
              <a:t> </a:t>
            </a:r>
            <a:r>
              <a:rPr lang="es-ES" sz="2800" dirty="0" smtClean="0"/>
              <a:t>(</a:t>
            </a:r>
            <a:r>
              <a:rPr lang="es-ES" sz="2800" i="1" dirty="0" err="1" smtClean="0"/>
              <a:t>pashar</a:t>
            </a:r>
            <a:r>
              <a:rPr lang="es-ES" sz="2800" dirty="0" smtClean="0"/>
              <a:t>: interpretar); ésta lee algunas textos como predicación oculta de acontecimiento presentes en clave escatológica; ej. </a:t>
            </a:r>
            <a:r>
              <a:rPr lang="es-ES" sz="2800" dirty="0" err="1" smtClean="0"/>
              <a:t>Dn</a:t>
            </a:r>
            <a:r>
              <a:rPr lang="es-ES" sz="2800" dirty="0" smtClean="0"/>
              <a:t> 2; 4; 5,7).</a:t>
            </a:r>
          </a:p>
          <a:p>
            <a:pPr algn="just">
              <a:buNone/>
            </a:pPr>
            <a:endParaRPr lang="es-ES" sz="2800" dirty="0" smtClean="0"/>
          </a:p>
          <a:p>
            <a:pPr algn="just">
              <a:buFont typeface="Wingdings" pitchFamily="2" charset="2"/>
              <a:buChar char="Ø"/>
            </a:pPr>
            <a:r>
              <a:rPr lang="es-ES" sz="2800" u="sng" dirty="0" smtClean="0"/>
              <a:t>Principios de la exégesis del judaísmo</a:t>
            </a:r>
            <a:r>
              <a:rPr lang="es-ES" sz="2800" dirty="0" smtClean="0"/>
              <a:t>: simple, filológica, dialéctica.</a:t>
            </a:r>
            <a:endParaRPr lang="es-E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161242"/>
          </a:xfrm>
        </p:spPr>
        <p:txBody>
          <a:bodyPr/>
          <a:lstStyle/>
          <a:p>
            <a:r>
              <a:rPr lang="es-ES" dirty="0" smtClean="0"/>
              <a:t>1.2 Nuevo Testamento</a:t>
            </a:r>
            <a:endParaRPr lang="es-ES" dirty="0"/>
          </a:p>
        </p:txBody>
      </p:sp>
      <p:sp>
        <p:nvSpPr>
          <p:cNvPr id="3" name="2 Marcador de contenido"/>
          <p:cNvSpPr>
            <a:spLocks noGrp="1"/>
          </p:cNvSpPr>
          <p:nvPr>
            <p:ph idx="1"/>
          </p:nvPr>
        </p:nvSpPr>
        <p:spPr>
          <a:xfrm>
            <a:off x="457200" y="1571612"/>
            <a:ext cx="8229600" cy="4429156"/>
          </a:xfrm>
        </p:spPr>
        <p:txBody>
          <a:bodyPr>
            <a:normAutofit fontScale="92500" lnSpcReduction="20000"/>
          </a:bodyPr>
          <a:lstStyle/>
          <a:p>
            <a:pPr algn="just">
              <a:buFont typeface="Wingdings" pitchFamily="2" charset="2"/>
              <a:buChar char="Ø"/>
            </a:pPr>
            <a:r>
              <a:rPr lang="es-ES" b="1" dirty="0" smtClean="0"/>
              <a:t>JESÚS</a:t>
            </a:r>
            <a:r>
              <a:rPr lang="es-ES" dirty="0" smtClean="0"/>
              <a:t> es el verdadero y definitivo exégeta del Padre, interpreta lo referente a Él mismo y en Él se cumplen las Escrituras.</a:t>
            </a:r>
          </a:p>
          <a:p>
            <a:pPr algn="just">
              <a:buFont typeface="Wingdings" pitchFamily="2" charset="2"/>
              <a:buChar char="Ø"/>
            </a:pPr>
            <a:r>
              <a:rPr lang="es-ES" dirty="0" smtClean="0"/>
              <a:t>Interpreta las cosas de la Escritura que se refieren a Él desde Moisés y los profetas (</a:t>
            </a:r>
            <a:r>
              <a:rPr lang="es-ES" dirty="0" err="1" smtClean="0"/>
              <a:t>Lc</a:t>
            </a:r>
            <a:r>
              <a:rPr lang="es-ES" dirty="0" smtClean="0"/>
              <a:t> 24,27).</a:t>
            </a:r>
          </a:p>
          <a:p>
            <a:pPr algn="just">
              <a:buFont typeface="Wingdings" pitchFamily="2" charset="2"/>
              <a:buChar char="Ø"/>
            </a:pPr>
            <a:r>
              <a:rPr lang="es-ES" dirty="0" smtClean="0"/>
              <a:t>Él mismo utiliza las técnicas de su tiempo:</a:t>
            </a:r>
          </a:p>
          <a:p>
            <a:pPr algn="just">
              <a:buNone/>
            </a:pPr>
            <a:r>
              <a:rPr lang="es-ES" dirty="0" smtClean="0"/>
              <a:t>		 Mt 19,6 nueva </a:t>
            </a:r>
            <a:r>
              <a:rPr lang="es-ES" dirty="0" err="1" smtClean="0"/>
              <a:t>halaká</a:t>
            </a:r>
            <a:endParaRPr lang="es-ES" dirty="0" smtClean="0"/>
          </a:p>
          <a:p>
            <a:pPr algn="just">
              <a:buNone/>
            </a:pPr>
            <a:r>
              <a:rPr lang="es-ES" dirty="0" smtClean="0"/>
              <a:t>         Mt 22, 23-32 recurre a Ex 3,6 (nueva   </a:t>
            </a:r>
          </a:p>
          <a:p>
            <a:pPr algn="just">
              <a:buNone/>
            </a:pPr>
            <a:r>
              <a:rPr lang="es-ES" dirty="0" smtClean="0"/>
              <a:t>          </a:t>
            </a:r>
            <a:r>
              <a:rPr lang="es-ES" dirty="0" err="1" smtClean="0"/>
              <a:t>haggadá</a:t>
            </a:r>
            <a:r>
              <a:rPr lang="es-ES" dirty="0" smtClean="0"/>
              <a:t>)</a:t>
            </a:r>
          </a:p>
          <a:p>
            <a:pPr>
              <a:buNone/>
            </a:pPr>
            <a:r>
              <a:rPr lang="es-ES" dirty="0" smtClean="0"/>
              <a:t> </a:t>
            </a:r>
          </a:p>
          <a:p>
            <a:pPr>
              <a:buNone/>
            </a:pPr>
            <a:endParaRPr lang="es-ES" dirty="0" smtClean="0"/>
          </a:p>
          <a:p>
            <a:pPr>
              <a:buNone/>
            </a:pPr>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2.- LA EXÉGESIS EN LA IGLESIA APOSTÓLICA</a:t>
            </a:r>
            <a:endParaRPr lang="es-ES" dirty="0"/>
          </a:p>
        </p:txBody>
      </p:sp>
      <p:sp>
        <p:nvSpPr>
          <p:cNvPr id="3" name="2 Marcador de contenido"/>
          <p:cNvSpPr>
            <a:spLocks noGrp="1"/>
          </p:cNvSpPr>
          <p:nvPr>
            <p:ph idx="1"/>
          </p:nvPr>
        </p:nvSpPr>
        <p:spPr/>
        <p:txBody>
          <a:bodyPr/>
          <a:lstStyle/>
          <a:p>
            <a:r>
              <a:rPr lang="es-ES" dirty="0" smtClean="0"/>
              <a:t>La exégesis de la Iglesia apostólica dejó una herencia hermenéutica permanente: la lectura del AT en clave cristológica a partir del acontecimiento Jesucristo.</a:t>
            </a:r>
          </a:p>
          <a:p>
            <a:r>
              <a:rPr lang="es-ES" dirty="0" smtClean="0"/>
              <a:t>Explican las relaciones entre AT y NT valiéndose de términos técnicos:</a:t>
            </a:r>
            <a:r>
              <a:rPr lang="es-ES" i="1" dirty="0" smtClean="0"/>
              <a:t> </a:t>
            </a:r>
            <a:r>
              <a:rPr lang="es-ES" i="1" dirty="0" err="1" smtClean="0"/>
              <a:t>typos</a:t>
            </a:r>
            <a:r>
              <a:rPr lang="es-ES" i="1" dirty="0" smtClean="0"/>
              <a:t> -</a:t>
            </a:r>
            <a:r>
              <a:rPr lang="es-ES" i="1" dirty="0" err="1" smtClean="0"/>
              <a:t>antitypos</a:t>
            </a:r>
            <a:r>
              <a:rPr lang="es-ES" i="1" dirty="0" smtClean="0"/>
              <a:t> </a:t>
            </a:r>
            <a:r>
              <a:rPr lang="es-ES" dirty="0" smtClean="0"/>
              <a:t>(ver </a:t>
            </a:r>
            <a:r>
              <a:rPr lang="es-ES" dirty="0" err="1" smtClean="0"/>
              <a:t>Rm</a:t>
            </a:r>
            <a:r>
              <a:rPr lang="es-ES" dirty="0" smtClean="0"/>
              <a:t> 5,14; 1P 3,21)</a:t>
            </a:r>
            <a:endParaRPr lang="es-E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3.- Los Padres de la Iglesia </a:t>
            </a:r>
            <a:endParaRPr lang="es-ES" dirty="0"/>
          </a:p>
        </p:txBody>
      </p:sp>
      <p:sp>
        <p:nvSpPr>
          <p:cNvPr id="3" name="2 Marcador de contenido"/>
          <p:cNvSpPr>
            <a:spLocks noGrp="1"/>
          </p:cNvSpPr>
          <p:nvPr>
            <p:ph idx="1"/>
          </p:nvPr>
        </p:nvSpPr>
        <p:spPr>
          <a:xfrm>
            <a:off x="457200" y="1285860"/>
            <a:ext cx="8229600" cy="5168948"/>
          </a:xfrm>
        </p:spPr>
        <p:txBody>
          <a:bodyPr>
            <a:normAutofit fontScale="92500" lnSpcReduction="20000"/>
          </a:bodyPr>
          <a:lstStyle/>
          <a:p>
            <a:pPr algn="just"/>
            <a:r>
              <a:rPr lang="es-ES" dirty="0" smtClean="0"/>
              <a:t>Padres de la Iglesia: escritores cristianos de los primeros siglos que se distinguieron por su santidad, su cercanía en el tiempo con los Apóstoles y por su ciencia teológica, reconocida como ortodoxa  y merecedora de la aprobación de la Iglesia.</a:t>
            </a:r>
          </a:p>
          <a:p>
            <a:pPr algn="just"/>
            <a:r>
              <a:rPr lang="es-ES" dirty="0" smtClean="0"/>
              <a:t>Dos escuelas:</a:t>
            </a:r>
          </a:p>
          <a:p>
            <a:pPr algn="just">
              <a:buFont typeface="Wingdings" pitchFamily="2" charset="2"/>
              <a:buChar char="v"/>
            </a:pPr>
            <a:r>
              <a:rPr lang="es-ES" dirty="0" smtClean="0"/>
              <a:t>Antioquena: atenta a la fidelidad de los textos</a:t>
            </a:r>
          </a:p>
          <a:p>
            <a:pPr algn="just">
              <a:buFont typeface="Wingdings" pitchFamily="2" charset="2"/>
              <a:buChar char="v"/>
            </a:pPr>
            <a:r>
              <a:rPr lang="es-ES" dirty="0" smtClean="0"/>
              <a:t>Alejandrina: más preocupada por el sentido espiritual de los textos.</a:t>
            </a:r>
          </a:p>
          <a:p>
            <a:pPr algn="just">
              <a:buFont typeface="Wingdings" pitchFamily="2" charset="2"/>
              <a:buChar char="v"/>
            </a:pPr>
            <a:r>
              <a:rPr lang="es-ES" dirty="0" smtClean="0"/>
              <a:t>San Agustín sintetiza las dos corrientes; influye en todo el </a:t>
            </a:r>
            <a:r>
              <a:rPr lang="es-ES" dirty="0" err="1" smtClean="0"/>
              <a:t>medioevo</a:t>
            </a:r>
            <a:r>
              <a:rPr lang="es-ES" dirty="0" smtClean="0"/>
              <a:t>.</a:t>
            </a:r>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4.- Exégesis medieval</a:t>
            </a:r>
            <a:endParaRPr lang="es-ES" dirty="0"/>
          </a:p>
        </p:txBody>
      </p:sp>
      <p:sp>
        <p:nvSpPr>
          <p:cNvPr id="3" name="2 Marcador de contenido"/>
          <p:cNvSpPr>
            <a:spLocks noGrp="1"/>
          </p:cNvSpPr>
          <p:nvPr>
            <p:ph idx="1"/>
          </p:nvPr>
        </p:nvSpPr>
        <p:spPr/>
        <p:txBody>
          <a:bodyPr/>
          <a:lstStyle/>
          <a:p>
            <a:r>
              <a:rPr lang="es-ES" dirty="0" smtClean="0"/>
              <a:t>El sentido literal y espiritual se articula en un esquema </a:t>
            </a:r>
            <a:r>
              <a:rPr lang="es-ES" dirty="0" err="1" smtClean="0"/>
              <a:t>cuatripartito</a:t>
            </a:r>
            <a:r>
              <a:rPr lang="es-ES" dirty="0" smtClean="0"/>
              <a:t>:</a:t>
            </a:r>
          </a:p>
          <a:p>
            <a:pPr>
              <a:buFont typeface="Wingdings" pitchFamily="2" charset="2"/>
              <a:buChar char="Ø"/>
            </a:pPr>
            <a:r>
              <a:rPr lang="es-ES" dirty="0" smtClean="0"/>
              <a:t>Historia: intervenciones de Dios en la historia de la salvación.</a:t>
            </a:r>
          </a:p>
          <a:p>
            <a:pPr>
              <a:buFont typeface="Wingdings" pitchFamily="2" charset="2"/>
              <a:buChar char="Ø"/>
            </a:pPr>
            <a:r>
              <a:rPr lang="es-ES" dirty="0" smtClean="0"/>
              <a:t>Alegoría: sentido espiritual.</a:t>
            </a:r>
          </a:p>
          <a:p>
            <a:pPr>
              <a:buFont typeface="Wingdings" pitchFamily="2" charset="2"/>
              <a:buChar char="Ø"/>
            </a:pPr>
            <a:r>
              <a:rPr lang="es-ES" dirty="0" smtClean="0"/>
              <a:t>Tropología: doctrina que regula la vida cristiana.</a:t>
            </a:r>
          </a:p>
          <a:p>
            <a:pPr>
              <a:buFont typeface="Wingdings" pitchFamily="2" charset="2"/>
              <a:buChar char="Ø"/>
            </a:pPr>
            <a:r>
              <a:rPr lang="es-ES" dirty="0" smtClean="0"/>
              <a:t>Anagogía: se refiere a las realidades celestes y escatológicas.</a:t>
            </a:r>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42918"/>
            <a:ext cx="8229600" cy="5811890"/>
          </a:xfrm>
        </p:spPr>
        <p:txBody>
          <a:bodyPr>
            <a:normAutofit lnSpcReduction="10000"/>
          </a:bodyPr>
          <a:lstStyle/>
          <a:p>
            <a:pPr algn="just"/>
            <a:r>
              <a:rPr lang="es-ES" i="1" dirty="0" err="1" smtClean="0"/>
              <a:t>Lectio</a:t>
            </a:r>
            <a:r>
              <a:rPr lang="es-ES" i="1" dirty="0" smtClean="0"/>
              <a:t> divina </a:t>
            </a:r>
            <a:r>
              <a:rPr lang="es-ES" dirty="0" smtClean="0"/>
              <a:t>(especialmente en teología monástica) buscaba en la Biblia el alimento de una fe que, a partir de los textos sagrados, pretende conocer el misterio de Cristo y de la Iglesia.</a:t>
            </a:r>
          </a:p>
          <a:p>
            <a:pPr algn="just"/>
            <a:r>
              <a:rPr lang="es-ES" dirty="0" smtClean="0"/>
              <a:t>Hugo San Víctor (s XII) y especialmente en el s XIII, empieza a desarrollarse la llamada </a:t>
            </a:r>
            <a:r>
              <a:rPr lang="es-ES" i="1" dirty="0" err="1" smtClean="0"/>
              <a:t>Lectio</a:t>
            </a:r>
            <a:r>
              <a:rPr lang="es-ES" i="1" dirty="0" smtClean="0"/>
              <a:t> </a:t>
            </a:r>
            <a:r>
              <a:rPr lang="es-ES" i="1" dirty="0" err="1" smtClean="0"/>
              <a:t>scholastica</a:t>
            </a:r>
            <a:r>
              <a:rPr lang="es-ES" dirty="0" smtClean="0"/>
              <a:t>; a partir de cuestiones que surgían de la </a:t>
            </a:r>
            <a:r>
              <a:rPr lang="es-ES" dirty="0" err="1" smtClean="0"/>
              <a:t>lectio</a:t>
            </a:r>
            <a:r>
              <a:rPr lang="es-ES" dirty="0" smtClean="0"/>
              <a:t> se debía buscar una </a:t>
            </a:r>
            <a:r>
              <a:rPr lang="es-ES" dirty="0" err="1" smtClean="0"/>
              <a:t>a</a:t>
            </a:r>
            <a:r>
              <a:rPr lang="es-ES" i="1" dirty="0" err="1" smtClean="0"/>
              <a:t>utoritas</a:t>
            </a:r>
            <a:r>
              <a:rPr lang="es-ES" dirty="0" smtClean="0"/>
              <a:t> que avale la solución a la que se llega. Revaloriza el sentido literal.</a:t>
            </a:r>
            <a:endParaRPr lang="es-E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ES" dirty="0" smtClean="0"/>
              <a:t>Santo Tomás dice que se requiere no sólo el recurso de la gramática y la reflexión tradicional, sino que exige que el intérprete se sumerja dentro de la Tradición cristiana y a la luz de la Revelación total.</a:t>
            </a:r>
            <a:endParaRPr lang="es-E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5.- CONCILIO DE TRENTO</a:t>
            </a:r>
            <a:endParaRPr lang="es-ES" dirty="0"/>
          </a:p>
        </p:txBody>
      </p:sp>
      <p:sp>
        <p:nvSpPr>
          <p:cNvPr id="3" name="2 Marcador de contenido"/>
          <p:cNvSpPr>
            <a:spLocks noGrp="1"/>
          </p:cNvSpPr>
          <p:nvPr>
            <p:ph idx="1"/>
          </p:nvPr>
        </p:nvSpPr>
        <p:spPr/>
        <p:txBody>
          <a:bodyPr/>
          <a:lstStyle/>
          <a:p>
            <a:pPr algn="just"/>
            <a:r>
              <a:rPr lang="es-ES" dirty="0" smtClean="0"/>
              <a:t>La Reforma Protestante iniciada por Lutero en el s XVI,  establece el principio de la </a:t>
            </a:r>
            <a:r>
              <a:rPr lang="es-ES" i="1" dirty="0" smtClean="0"/>
              <a:t>sola </a:t>
            </a:r>
            <a:r>
              <a:rPr lang="es-ES" i="1" dirty="0" err="1" smtClean="0"/>
              <a:t>scriptura</a:t>
            </a:r>
            <a:r>
              <a:rPr lang="es-ES" i="1" dirty="0" smtClean="0"/>
              <a:t>, </a:t>
            </a:r>
            <a:r>
              <a:rPr lang="es-ES" dirty="0" smtClean="0"/>
              <a:t>no teniendo en cuenta  Tradición y Magisterio.</a:t>
            </a:r>
          </a:p>
          <a:p>
            <a:pPr algn="just"/>
            <a:r>
              <a:rPr lang="es-ES" dirty="0" smtClean="0"/>
              <a:t>Concilio de Trento (1545-1563); uno de sus objetivos fue la determinación definitiva de la doctrina de la Iglesia en relación con la herejía protestante.</a:t>
            </a:r>
            <a:endParaRPr lang="es-E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6.- RENACIMIENTO</a:t>
            </a:r>
            <a:endParaRPr lang="es-ES" dirty="0"/>
          </a:p>
        </p:txBody>
      </p:sp>
      <p:sp>
        <p:nvSpPr>
          <p:cNvPr id="3" name="2 Marcador de contenido"/>
          <p:cNvSpPr>
            <a:spLocks noGrp="1"/>
          </p:cNvSpPr>
          <p:nvPr>
            <p:ph idx="1"/>
          </p:nvPr>
        </p:nvSpPr>
        <p:spPr>
          <a:xfrm>
            <a:off x="457200" y="2071678"/>
            <a:ext cx="8229600" cy="4383130"/>
          </a:xfrm>
        </p:spPr>
        <p:txBody>
          <a:bodyPr/>
          <a:lstStyle/>
          <a:p>
            <a:r>
              <a:rPr lang="es-ES" dirty="0" smtClean="0"/>
              <a:t>El Renacimiento trae, entre otras </a:t>
            </a:r>
            <a:r>
              <a:rPr lang="es-ES" smtClean="0"/>
              <a:t>manifestaciones:</a:t>
            </a:r>
          </a:p>
          <a:p>
            <a:endParaRPr lang="es-ES" dirty="0" smtClean="0"/>
          </a:p>
          <a:p>
            <a:pPr lvl="2"/>
            <a:r>
              <a:rPr lang="es-ES" dirty="0" smtClean="0"/>
              <a:t>Profundo conocimiento de lenguas</a:t>
            </a:r>
          </a:p>
          <a:p>
            <a:pPr lvl="2"/>
            <a:r>
              <a:rPr lang="es-ES" dirty="0" smtClean="0"/>
              <a:t>Crítica histórica, no sólo de las obras clásicas sino también de la Biblia.</a:t>
            </a:r>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INTRODUCCIÓN</a:t>
            </a:r>
            <a:endParaRPr lang="es-ES" dirty="0"/>
          </a:p>
        </p:txBody>
      </p:sp>
      <p:sp>
        <p:nvSpPr>
          <p:cNvPr id="3" name="2 Marcador de contenido"/>
          <p:cNvSpPr>
            <a:spLocks noGrp="1"/>
          </p:cNvSpPr>
          <p:nvPr>
            <p:ph idx="1"/>
          </p:nvPr>
        </p:nvSpPr>
        <p:spPr/>
        <p:txBody>
          <a:bodyPr>
            <a:normAutofit fontScale="92500" lnSpcReduction="10000"/>
          </a:bodyPr>
          <a:lstStyle/>
          <a:p>
            <a:pPr algn="just"/>
            <a:r>
              <a:rPr lang="es-ES" dirty="0" smtClean="0"/>
              <a:t>“La fidelidad a la Palabra encarnada exige también, en virtud de la dinámica de la Encarnación, que el mensaje se haga presente en toda su integridad, no al hombre en general, sino al hombre de hoy, aquel a quien se anuncia ahora el mensaje. Cristo se hizo contemporáneo de algunos hombres y habló en su lenguaje. La fidelidad a Él exige que esta contemporaneidad siga existiendo” (SS Pablo VI).</a:t>
            </a:r>
            <a:endParaRPr lang="es-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232680"/>
          </a:xfrm>
        </p:spPr>
        <p:txBody>
          <a:bodyPr>
            <a:normAutofit fontScale="90000"/>
          </a:bodyPr>
          <a:lstStyle/>
          <a:p>
            <a:pPr algn="ctr"/>
            <a:r>
              <a:rPr lang="es-ES" dirty="0" smtClean="0"/>
              <a:t>7.- Encíclica </a:t>
            </a:r>
            <a:r>
              <a:rPr lang="es-ES" i="1" dirty="0" err="1" smtClean="0"/>
              <a:t>Providentissimus</a:t>
            </a:r>
            <a:r>
              <a:rPr lang="es-ES" i="1" dirty="0" smtClean="0"/>
              <a:t> Deus </a:t>
            </a:r>
            <a:r>
              <a:rPr lang="es-ES" dirty="0" smtClean="0"/>
              <a:t>(18-11-1893)</a:t>
            </a:r>
            <a:endParaRPr lang="es-ES" dirty="0"/>
          </a:p>
        </p:txBody>
      </p:sp>
      <p:sp>
        <p:nvSpPr>
          <p:cNvPr id="3" name="2 Marcador de contenido"/>
          <p:cNvSpPr>
            <a:spLocks noGrp="1"/>
          </p:cNvSpPr>
          <p:nvPr>
            <p:ph idx="1"/>
          </p:nvPr>
        </p:nvSpPr>
        <p:spPr>
          <a:xfrm>
            <a:off x="457200" y="1714488"/>
            <a:ext cx="8229600" cy="4740320"/>
          </a:xfrm>
        </p:spPr>
        <p:txBody>
          <a:bodyPr>
            <a:normAutofit fontScale="85000" lnSpcReduction="20000"/>
          </a:bodyPr>
          <a:lstStyle/>
          <a:p>
            <a:r>
              <a:rPr lang="es-ES" dirty="0" smtClean="0"/>
              <a:t>Finalidad: reafirmar las verdades que los católicos deben mantener para seguir siendo fieles  a su fe: las doctrinas de la inspiración y de la verdad de la SE.</a:t>
            </a:r>
          </a:p>
          <a:p>
            <a:r>
              <a:rPr lang="es-ES" dirty="0" smtClean="0"/>
              <a:t>León XIII afirma que la inspiración se extiende a todas las partes de la Biblia pero en los asuntos propios de las ciencias físicas y la historia, los autores se expresaron con los conocimientos propios de su tiempo.</a:t>
            </a:r>
          </a:p>
          <a:p>
            <a:r>
              <a:rPr lang="es-ES" dirty="0" smtClean="0"/>
              <a:t>Ante el avance de las corrientes racionalistas, anima al estudio actualizado de la SE.</a:t>
            </a:r>
          </a:p>
          <a:p>
            <a:r>
              <a:rPr lang="es-ES" dirty="0" smtClean="0"/>
              <a:t>1902: Creación de la Pontificia Comisión Bíblica.</a:t>
            </a:r>
            <a:endParaRPr lang="es-E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85728"/>
            <a:ext cx="8229600" cy="1357322"/>
          </a:xfrm>
        </p:spPr>
        <p:txBody>
          <a:bodyPr>
            <a:normAutofit fontScale="90000"/>
          </a:bodyPr>
          <a:lstStyle/>
          <a:p>
            <a:r>
              <a:rPr lang="es-ES" dirty="0" smtClean="0"/>
              <a:t>8.- Decreto </a:t>
            </a:r>
            <a:r>
              <a:rPr lang="es-ES" i="1" dirty="0" err="1" smtClean="0"/>
              <a:t>Lamentabili</a:t>
            </a:r>
            <a:r>
              <a:rPr lang="es-ES" dirty="0" smtClean="0"/>
              <a:t> y encíclica </a:t>
            </a:r>
            <a:r>
              <a:rPr lang="es-ES" i="1" dirty="0" err="1" smtClean="0"/>
              <a:t>Pascendi</a:t>
            </a:r>
            <a:r>
              <a:rPr lang="es-ES" i="1" dirty="0" smtClean="0"/>
              <a:t> – </a:t>
            </a:r>
            <a:r>
              <a:rPr lang="es-ES" dirty="0" smtClean="0"/>
              <a:t>Año 1907</a:t>
            </a:r>
            <a:endParaRPr lang="es-ES" dirty="0"/>
          </a:p>
        </p:txBody>
      </p:sp>
      <p:sp>
        <p:nvSpPr>
          <p:cNvPr id="3" name="2 Marcador de contenido"/>
          <p:cNvSpPr>
            <a:spLocks noGrp="1"/>
          </p:cNvSpPr>
          <p:nvPr>
            <p:ph idx="1"/>
          </p:nvPr>
        </p:nvSpPr>
        <p:spPr/>
        <p:txBody>
          <a:bodyPr>
            <a:normAutofit lnSpcReduction="10000"/>
          </a:bodyPr>
          <a:lstStyle/>
          <a:p>
            <a:pPr algn="just"/>
            <a:r>
              <a:rPr lang="es-ES" dirty="0" smtClean="0"/>
              <a:t>Pío X por el decreto </a:t>
            </a:r>
            <a:r>
              <a:rPr lang="es-ES" i="1" dirty="0" err="1" smtClean="0"/>
              <a:t>Lamentabili</a:t>
            </a:r>
            <a:r>
              <a:rPr lang="es-ES" i="1" dirty="0" smtClean="0"/>
              <a:t> </a:t>
            </a:r>
            <a:r>
              <a:rPr lang="es-ES" dirty="0" smtClean="0"/>
              <a:t>condena las 65 proposiciones del modernismo y reformismo.</a:t>
            </a:r>
          </a:p>
          <a:p>
            <a:pPr algn="just"/>
            <a:r>
              <a:rPr lang="es-ES" dirty="0" smtClean="0"/>
              <a:t>Lo refrenda con la encíclica </a:t>
            </a:r>
            <a:r>
              <a:rPr lang="es-ES" i="1" dirty="0" err="1" smtClean="0"/>
              <a:t>Pascendi</a:t>
            </a:r>
            <a:r>
              <a:rPr lang="es-ES" i="1" dirty="0" smtClean="0"/>
              <a:t> </a:t>
            </a:r>
            <a:r>
              <a:rPr lang="es-ES" i="1" dirty="0" err="1" smtClean="0"/>
              <a:t>dominici</a:t>
            </a:r>
            <a:r>
              <a:rPr lang="es-ES" i="1" dirty="0" smtClean="0"/>
              <a:t> </a:t>
            </a:r>
            <a:r>
              <a:rPr lang="es-ES" i="1" dirty="0" err="1" smtClean="0"/>
              <a:t>gregis</a:t>
            </a:r>
            <a:r>
              <a:rPr lang="es-ES" i="1" dirty="0" smtClean="0"/>
              <a:t> </a:t>
            </a:r>
            <a:r>
              <a:rPr lang="es-ES" dirty="0" smtClean="0"/>
              <a:t>(El oficio de apacentar la grey del Señor); rechaza la herejía del modernismo.</a:t>
            </a:r>
          </a:p>
          <a:p>
            <a:pPr algn="just"/>
            <a:r>
              <a:rPr lang="es-ES" dirty="0" smtClean="0"/>
              <a:t>Dispone la revisión crítica de la Vulgata Latina (1907) y la fundación del Instituto Pontificio Bíblico (1909).</a:t>
            </a:r>
            <a:endParaRPr lang="es-E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6026204"/>
          </a:xfrm>
        </p:spPr>
        <p:txBody>
          <a:bodyPr>
            <a:normAutofit fontScale="32500" lnSpcReduction="20000"/>
          </a:bodyPr>
          <a:lstStyle/>
          <a:p>
            <a:r>
              <a:rPr lang="es-ES" dirty="0" smtClean="0"/>
              <a:t/>
            </a:r>
            <a:br>
              <a:rPr lang="es-ES" dirty="0" smtClean="0"/>
            </a:br>
            <a:r>
              <a:rPr lang="es-ES" sz="3400" dirty="0" smtClean="0"/>
              <a:t/>
            </a:r>
            <a:br>
              <a:rPr lang="es-ES" sz="3400" dirty="0" smtClean="0"/>
            </a:br>
            <a:r>
              <a:rPr lang="es-ES" sz="3400" b="1" dirty="0" smtClean="0"/>
              <a:t>SAGRADA ESCRITURA </a:t>
            </a:r>
            <a:r>
              <a:rPr lang="es-ES" sz="3400" dirty="0" smtClean="0"/>
              <a:t/>
            </a:r>
            <a:br>
              <a:rPr lang="es-ES" sz="3400" dirty="0" smtClean="0"/>
            </a:br>
            <a:r>
              <a:rPr lang="es-ES" sz="3400" dirty="0" smtClean="0"/>
              <a:t/>
            </a:r>
            <a:br>
              <a:rPr lang="es-ES" sz="3400" dirty="0" smtClean="0"/>
            </a:br>
            <a:r>
              <a:rPr lang="es-ES" sz="3400" dirty="0" smtClean="0"/>
              <a:t>8. Hay que juzgar inmunes de toda culpa a quienes no estiman en nada las condenaciones promulgadas por la Sagrada Congregación del </a:t>
            </a:r>
            <a:r>
              <a:rPr lang="es-ES" sz="3400" dirty="0" err="1" smtClean="0"/>
              <a:t>Indice</a:t>
            </a:r>
            <a:r>
              <a:rPr lang="es-ES" sz="3400" dirty="0" smtClean="0"/>
              <a:t> y demás Sagradas Congregaciones Romanas. </a:t>
            </a:r>
            <a:br>
              <a:rPr lang="es-ES" sz="3400" dirty="0" smtClean="0"/>
            </a:br>
            <a:r>
              <a:rPr lang="es-ES" sz="3400" dirty="0" smtClean="0"/>
              <a:t/>
            </a:r>
            <a:br>
              <a:rPr lang="es-ES" sz="3400" dirty="0" smtClean="0"/>
            </a:br>
            <a:r>
              <a:rPr lang="es-ES" sz="3400" dirty="0" smtClean="0"/>
              <a:t>9. Los que creen que Dios es verdaderamente autor de la Sagrada Escritura dan prueba de una simplicidad o ignorancia excesivas. </a:t>
            </a:r>
            <a:br>
              <a:rPr lang="es-ES" sz="3400" dirty="0" smtClean="0"/>
            </a:br>
            <a:r>
              <a:rPr lang="es-ES" sz="3400" dirty="0" smtClean="0"/>
              <a:t/>
            </a:r>
            <a:br>
              <a:rPr lang="es-ES" sz="3400" dirty="0" smtClean="0"/>
            </a:br>
            <a:r>
              <a:rPr lang="es-ES" sz="3400" dirty="0" smtClean="0"/>
              <a:t>10. La inspiración de los libros del Antiguo Testamento consiste en que los escritores israelitas transmitieron las doctrinas religiosas bajo un aspecto peculiar poco conocido o ignorado por los paganos. </a:t>
            </a:r>
            <a:br>
              <a:rPr lang="es-ES" sz="3400" dirty="0" smtClean="0"/>
            </a:br>
            <a:r>
              <a:rPr lang="es-ES" sz="3400" dirty="0" smtClean="0"/>
              <a:t/>
            </a:r>
            <a:br>
              <a:rPr lang="es-ES" sz="3400" dirty="0" smtClean="0"/>
            </a:br>
            <a:r>
              <a:rPr lang="es-ES" sz="3400" dirty="0" smtClean="0"/>
              <a:t>11. La inspiración divina no se extiende a toda la Sagrada Escritura de tal modo que preserve de todo error a todas y cada una de sus partes. </a:t>
            </a:r>
            <a:br>
              <a:rPr lang="es-ES" sz="3400" dirty="0" smtClean="0"/>
            </a:br>
            <a:r>
              <a:rPr lang="es-ES" sz="3400" dirty="0" smtClean="0"/>
              <a:t/>
            </a:r>
            <a:br>
              <a:rPr lang="es-ES" sz="3400" dirty="0" smtClean="0"/>
            </a:br>
            <a:r>
              <a:rPr lang="es-ES" sz="3400" dirty="0" smtClean="0"/>
              <a:t>12. El exégeta, si quiere dedicarse con provecho a los estudios bíblicos, debe apartar, ante todo, cualquiera preconcebida opinión sobre el origen sobrenatural de la Sagrada Escritura e interpretarla no de otro modo que los demás documentos puramente humanos. </a:t>
            </a:r>
            <a:br>
              <a:rPr lang="es-ES" sz="3400" dirty="0" smtClean="0"/>
            </a:br>
            <a:r>
              <a:rPr lang="es-ES" sz="3400" dirty="0" smtClean="0"/>
              <a:t/>
            </a:r>
            <a:br>
              <a:rPr lang="es-ES" sz="3400" dirty="0" smtClean="0"/>
            </a:br>
            <a:r>
              <a:rPr lang="es-ES" sz="3400" dirty="0" smtClean="0"/>
              <a:t>13. Fueron los mismos evangelistas y los cristianos de la segunda y tercera generación quienes elaboraron artificiosamente las parábolas del Evangelio; y así explicaron los exiguos frutos de la predicación de Cristo entre los judíos. </a:t>
            </a:r>
            <a:br>
              <a:rPr lang="es-ES" sz="3400" dirty="0" smtClean="0"/>
            </a:br>
            <a:r>
              <a:rPr lang="es-ES" sz="3400" dirty="0" smtClean="0"/>
              <a:t/>
            </a:r>
            <a:br>
              <a:rPr lang="es-ES" sz="3400" dirty="0" smtClean="0"/>
            </a:br>
            <a:r>
              <a:rPr lang="es-ES" sz="3400" dirty="0" smtClean="0"/>
              <a:t>14. En muchas narraciones, los Evangelistas contaron no tanto lo que es verdad, cuanto lo que juzgaron más provechoso para sus lectores, aunque fuera falso. </a:t>
            </a:r>
            <a:br>
              <a:rPr lang="es-ES" sz="3400" dirty="0" smtClean="0"/>
            </a:br>
            <a:r>
              <a:rPr lang="es-ES" sz="3400" dirty="0" smtClean="0"/>
              <a:t/>
            </a:r>
            <a:br>
              <a:rPr lang="es-ES" sz="3400" dirty="0" smtClean="0"/>
            </a:br>
            <a:r>
              <a:rPr lang="es-ES" sz="3400" dirty="0" smtClean="0"/>
              <a:t>15. Los Evangelios fueron aumentados con continuas adiciones y correcciones hasta que se llegó a un canon definitivo y constituido; en ellos, por ende, no quedó sino un tenue e incierto vestigio de la doctrina de Cristo. </a:t>
            </a:r>
            <a:br>
              <a:rPr lang="es-ES" sz="3400" dirty="0" smtClean="0"/>
            </a:br>
            <a:r>
              <a:rPr lang="es-ES" sz="3400" dirty="0" smtClean="0"/>
              <a:t/>
            </a:r>
            <a:br>
              <a:rPr lang="es-ES" sz="3400" dirty="0" smtClean="0"/>
            </a:br>
            <a:r>
              <a:rPr lang="es-ES" sz="3400" dirty="0" smtClean="0"/>
              <a:t>16. Las narraciones de San Juan no son propiamente historia, sino una contemplación mística del Evangelio; los discursos contenidos en su Evangelio son meditaciones teológicas sobre el misterio de la salvación, destituidas de verdad histórica. </a:t>
            </a:r>
            <a:br>
              <a:rPr lang="es-ES" sz="3400" dirty="0" smtClean="0"/>
            </a:br>
            <a:r>
              <a:rPr lang="es-ES" sz="3400" dirty="0" smtClean="0"/>
              <a:t/>
            </a:r>
            <a:br>
              <a:rPr lang="es-ES" sz="3400" dirty="0" smtClean="0"/>
            </a:br>
            <a:r>
              <a:rPr lang="es-ES" sz="3400" dirty="0" smtClean="0"/>
              <a:t>17. El cuarto Evangelio exageró los milagros, no sólo para que apareciesen más extraordinarios, sino también para que resultasen más a propósito a fin de simbolizar la obra y la gloria del Verbo Encarnado. </a:t>
            </a:r>
            <a:br>
              <a:rPr lang="es-ES" sz="3400" dirty="0" smtClean="0"/>
            </a:br>
            <a:r>
              <a:rPr lang="es-ES" sz="3400" dirty="0" smtClean="0"/>
              <a:t/>
            </a:r>
            <a:br>
              <a:rPr lang="es-ES" sz="3400" dirty="0" smtClean="0"/>
            </a:br>
            <a:r>
              <a:rPr lang="es-ES" sz="3400" dirty="0" smtClean="0"/>
              <a:t>18. Juan ciertamente reivindica para sí el carácter de testigo de Cristo; pero en realidad no es sino testigo de la vida cristiana, o de la vida de Cristo en la Iglesia, al terminar el primer siglo. </a:t>
            </a:r>
            <a:br>
              <a:rPr lang="es-ES" sz="3400" dirty="0" smtClean="0"/>
            </a:br>
            <a:r>
              <a:rPr lang="es-ES" sz="3400" dirty="0" smtClean="0"/>
              <a:t/>
            </a:r>
            <a:br>
              <a:rPr lang="es-ES" sz="3400" dirty="0" smtClean="0"/>
            </a:br>
            <a:r>
              <a:rPr lang="es-ES" sz="3400" dirty="0" smtClean="0"/>
              <a:t>19. Los exegetas heterodoxos han interpretado el verdadero sentido de las Escrituras con más fidelidad que los exegetas católicos. </a:t>
            </a:r>
            <a:endParaRPr lang="es-ES" sz="3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946928"/>
          </a:xfrm>
        </p:spPr>
        <p:txBody>
          <a:bodyPr>
            <a:normAutofit fontScale="90000"/>
          </a:bodyPr>
          <a:lstStyle/>
          <a:p>
            <a:pPr algn="ctr"/>
            <a:r>
              <a:rPr lang="es-ES" dirty="0" smtClean="0"/>
              <a:t>9.- Encíclica</a:t>
            </a:r>
            <a:r>
              <a:rPr lang="es-ES" i="1" dirty="0" smtClean="0"/>
              <a:t> </a:t>
            </a:r>
            <a:r>
              <a:rPr lang="es-ES" i="1" dirty="0" err="1" smtClean="0"/>
              <a:t>Spiritus</a:t>
            </a:r>
            <a:r>
              <a:rPr lang="es-ES" i="1" dirty="0" smtClean="0"/>
              <a:t> </a:t>
            </a:r>
            <a:r>
              <a:rPr lang="es-ES" i="1" dirty="0" err="1" smtClean="0"/>
              <a:t>Paraclitus</a:t>
            </a:r>
            <a:r>
              <a:rPr lang="es-ES" i="1" dirty="0" smtClean="0"/>
              <a:t> </a:t>
            </a:r>
            <a:r>
              <a:rPr lang="es-ES" dirty="0" smtClean="0"/>
              <a:t>(1920)</a:t>
            </a:r>
            <a:endParaRPr lang="es-ES" dirty="0"/>
          </a:p>
        </p:txBody>
      </p:sp>
      <p:sp>
        <p:nvSpPr>
          <p:cNvPr id="3" name="2 Marcador de contenido"/>
          <p:cNvSpPr>
            <a:spLocks noGrp="1"/>
          </p:cNvSpPr>
          <p:nvPr>
            <p:ph idx="1"/>
          </p:nvPr>
        </p:nvSpPr>
        <p:spPr>
          <a:xfrm>
            <a:off x="457200" y="1428736"/>
            <a:ext cx="8229600" cy="5143536"/>
          </a:xfrm>
        </p:spPr>
        <p:txBody>
          <a:bodyPr>
            <a:normAutofit fontScale="92500" lnSpcReduction="20000"/>
          </a:bodyPr>
          <a:lstStyle/>
          <a:p>
            <a:pPr algn="just"/>
            <a:r>
              <a:rPr lang="es-ES" dirty="0" smtClean="0"/>
              <a:t>Como el Papa León XIII había dicho que en cuestiones históricas los autores bíblicos hablaban según los conocimientos de su tiempo, muchos consideraron que cualquier dato histórico contenido en la Biblia podía ser inexacto.</a:t>
            </a:r>
          </a:p>
          <a:p>
            <a:pPr algn="just"/>
            <a:r>
              <a:rPr lang="es-ES" dirty="0" smtClean="0"/>
              <a:t>El Papa Benedicto XV afirmó enfáticamente que “la principal ley de la historia es que los escritos deben corresponderse a los hechos tal como han sucedido en la realidad”.</a:t>
            </a:r>
          </a:p>
          <a:p>
            <a:pPr algn="just"/>
            <a:r>
              <a:rPr lang="es-ES" dirty="0" smtClean="0"/>
              <a:t>Recomienda la lectura cotidiana, el estudio y la meditación de la SE como alimento de la vida espiritual.</a:t>
            </a:r>
          </a:p>
          <a:p>
            <a:endParaRPr lang="es-E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10.- Encíclica Divino </a:t>
            </a:r>
            <a:r>
              <a:rPr lang="es-ES" dirty="0" err="1" smtClean="0"/>
              <a:t>Afflante</a:t>
            </a:r>
            <a:r>
              <a:rPr lang="es-ES" dirty="0" smtClean="0"/>
              <a:t> </a:t>
            </a:r>
            <a:r>
              <a:rPr lang="es-ES" dirty="0" err="1" smtClean="0"/>
              <a:t>Spiritu</a:t>
            </a:r>
            <a:r>
              <a:rPr lang="es-ES" dirty="0" smtClean="0"/>
              <a:t>  (1943)</a:t>
            </a:r>
            <a:endParaRPr lang="es-ES" dirty="0"/>
          </a:p>
        </p:txBody>
      </p:sp>
      <p:sp>
        <p:nvSpPr>
          <p:cNvPr id="3" name="2 Marcador de contenido"/>
          <p:cNvSpPr>
            <a:spLocks noGrp="1"/>
          </p:cNvSpPr>
          <p:nvPr>
            <p:ph idx="1"/>
          </p:nvPr>
        </p:nvSpPr>
        <p:spPr/>
        <p:txBody>
          <a:bodyPr>
            <a:normAutofit fontScale="92500" lnSpcReduction="10000"/>
          </a:bodyPr>
          <a:lstStyle/>
          <a:p>
            <a:pPr algn="just"/>
            <a:r>
              <a:rPr lang="es-ES" dirty="0" smtClean="0"/>
              <a:t>En esta encíclica SS Pío XII se concentra en hacer frente al ataque que provenía de una exégesis mística (o espiritual).</a:t>
            </a:r>
          </a:p>
          <a:p>
            <a:pPr algn="just"/>
            <a:r>
              <a:rPr lang="es-ES" dirty="0" smtClean="0"/>
              <a:t>Recomienda el estudio a partir de los textos originales  hebreo y griego;  el uso del método histórico-crítico y es el primero en hablar del estudio de los géneros literarios  que se usan en la Biblia.</a:t>
            </a:r>
          </a:p>
          <a:p>
            <a:pPr algn="just"/>
            <a:r>
              <a:rPr lang="es-ES" dirty="0" smtClean="0"/>
              <a:t>Este documento da un giro de gran importancia en la investigación e interpretación de la Biblia en la Iglesia.</a:t>
            </a:r>
            <a:endParaRPr lang="es-E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11.- Concilio Vaticano II</a:t>
            </a:r>
            <a:endParaRPr lang="es-ES" dirty="0"/>
          </a:p>
        </p:txBody>
      </p:sp>
      <p:sp>
        <p:nvSpPr>
          <p:cNvPr id="3" name="2 Marcador de contenido"/>
          <p:cNvSpPr>
            <a:spLocks noGrp="1"/>
          </p:cNvSpPr>
          <p:nvPr>
            <p:ph idx="1"/>
          </p:nvPr>
        </p:nvSpPr>
        <p:spPr/>
        <p:txBody>
          <a:bodyPr/>
          <a:lstStyle/>
          <a:p>
            <a:r>
              <a:rPr lang="es-ES" dirty="0" smtClean="0"/>
              <a:t>1963  Constitución </a:t>
            </a:r>
            <a:r>
              <a:rPr lang="es-ES" smtClean="0"/>
              <a:t>Dei Verbum</a:t>
            </a:r>
          </a:p>
          <a:p>
            <a:pPr>
              <a:buNone/>
            </a:pPr>
            <a:endParaRPr lang="es-ES" dirty="0" smtClean="0"/>
          </a:p>
          <a:p>
            <a:r>
              <a:rPr lang="es-ES" dirty="0" smtClean="0"/>
              <a:t>Posteriormente;</a:t>
            </a:r>
          </a:p>
          <a:p>
            <a:pPr>
              <a:buFont typeface="Wingdings" pitchFamily="2" charset="2"/>
              <a:buChar char="§"/>
            </a:pPr>
            <a:r>
              <a:rPr lang="es-ES" dirty="0" smtClean="0"/>
              <a:t>	La interpretación de la Biblia en la Iglesia (PCB – 1993)</a:t>
            </a:r>
          </a:p>
          <a:p>
            <a:pPr>
              <a:buFont typeface="Wingdings" pitchFamily="2" charset="2"/>
              <a:buChar char="§"/>
            </a:pPr>
            <a:r>
              <a:rPr lang="es-ES" dirty="0" smtClean="0"/>
              <a:t>	Verbum </a:t>
            </a:r>
            <a:r>
              <a:rPr lang="es-ES" dirty="0" err="1" smtClean="0"/>
              <a:t>Domini</a:t>
            </a:r>
            <a:r>
              <a:rPr lang="es-ES" dirty="0" smtClean="0"/>
              <a:t> (2010)</a:t>
            </a:r>
            <a:endParaRPr lang="es-E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12.- Complejidad de la tarea interpretativa</a:t>
            </a:r>
            <a:endParaRPr lang="es-ES" dirty="0"/>
          </a:p>
        </p:txBody>
      </p:sp>
      <p:sp>
        <p:nvSpPr>
          <p:cNvPr id="3" name="2 Marcador de contenido"/>
          <p:cNvSpPr>
            <a:spLocks noGrp="1"/>
          </p:cNvSpPr>
          <p:nvPr>
            <p:ph idx="1"/>
          </p:nvPr>
        </p:nvSpPr>
        <p:spPr/>
        <p:txBody>
          <a:bodyPr/>
          <a:lstStyle/>
          <a:p>
            <a:pPr algn="just"/>
            <a:r>
              <a:rPr lang="es-ES" dirty="0" smtClean="0"/>
              <a:t>La Biblia testimonia que su interpretación presenta dificultades (cfr. </a:t>
            </a:r>
            <a:r>
              <a:rPr lang="es-ES" dirty="0" err="1" smtClean="0"/>
              <a:t>Hch</a:t>
            </a:r>
            <a:r>
              <a:rPr lang="es-ES" dirty="0" smtClean="0"/>
              <a:t> 8, 30-35; 2 Pe 1,20).</a:t>
            </a:r>
          </a:p>
          <a:p>
            <a:pPr algn="just"/>
            <a:r>
              <a:rPr lang="es-ES" dirty="0" smtClean="0"/>
              <a:t>En esta tarea interpretativa los exégetas brindan su saber a la Iglesia y la Iglesia a su vez ofrece también criterios, orientaciones y métodos de interpretación  para ser usados por todos los miembros  en la tarea pastoral.</a:t>
            </a:r>
            <a:endParaRPr lang="es-E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“Pistas” que surgen de DV y VD</a:t>
            </a:r>
            <a:endParaRPr lang="es-ES" dirty="0"/>
          </a:p>
        </p:txBody>
      </p:sp>
      <p:sp>
        <p:nvSpPr>
          <p:cNvPr id="3" name="2 Marcador de contenido"/>
          <p:cNvSpPr>
            <a:spLocks noGrp="1"/>
          </p:cNvSpPr>
          <p:nvPr>
            <p:ph idx="1"/>
          </p:nvPr>
        </p:nvSpPr>
        <p:spPr/>
        <p:txBody>
          <a:bodyPr>
            <a:normAutofit lnSpcReduction="10000"/>
          </a:bodyPr>
          <a:lstStyle/>
          <a:p>
            <a:pPr>
              <a:buNone/>
            </a:pPr>
            <a:r>
              <a:rPr lang="es-ES" dirty="0" smtClean="0"/>
              <a:t>Desde puntos de vista:</a:t>
            </a:r>
          </a:p>
          <a:p>
            <a:pPr marL="578358" indent="-514350">
              <a:buAutoNum type="alphaLcParenR"/>
            </a:pPr>
            <a:r>
              <a:rPr lang="es-ES" dirty="0" smtClean="0"/>
              <a:t>Espiritual</a:t>
            </a:r>
          </a:p>
          <a:p>
            <a:pPr marL="578358" indent="-514350">
              <a:buNone/>
            </a:pPr>
            <a:r>
              <a:rPr lang="es-ES" dirty="0" smtClean="0"/>
              <a:t>    - Leer la Biblia con el mismo espíritu que fue escrita  (principio enunciado por DV; también responde al punto de vista teológico).</a:t>
            </a:r>
          </a:p>
          <a:p>
            <a:pPr marL="578358" indent="-514350">
              <a:buNone/>
            </a:pPr>
            <a:r>
              <a:rPr lang="es-ES" dirty="0" smtClean="0"/>
              <a:t>    - Teniendo a Cristo como centro de la Escritura (ver documento de la PCB </a:t>
            </a:r>
            <a:r>
              <a:rPr lang="es-ES" i="1" dirty="0" smtClean="0"/>
              <a:t>El pueblo judío y sus Escrituras Sagradas en la Biblia Cristiana</a:t>
            </a:r>
            <a:r>
              <a:rPr lang="es-ES" dirty="0" smtClean="0"/>
              <a:t>)  </a:t>
            </a:r>
            <a:endParaRPr lang="es-E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42918"/>
            <a:ext cx="8229600" cy="5811890"/>
          </a:xfrm>
        </p:spPr>
        <p:txBody>
          <a:bodyPr/>
          <a:lstStyle/>
          <a:p>
            <a:pPr>
              <a:buNone/>
            </a:pPr>
            <a:r>
              <a:rPr lang="es-ES" dirty="0" smtClean="0"/>
              <a:t>b) </a:t>
            </a:r>
            <a:r>
              <a:rPr lang="es-ES" dirty="0" smtClean="0"/>
              <a:t>T</a:t>
            </a:r>
            <a:r>
              <a:rPr lang="es-ES" dirty="0" smtClean="0"/>
              <a:t>eológico</a:t>
            </a:r>
          </a:p>
          <a:p>
            <a:pPr>
              <a:buNone/>
            </a:pPr>
            <a:r>
              <a:rPr lang="es-ES" dirty="0" smtClean="0"/>
              <a:t>    - Teniendo en cuenta el contenido y la unidad de toda la Escritura.</a:t>
            </a:r>
          </a:p>
          <a:p>
            <a:pPr>
              <a:buNone/>
            </a:pPr>
            <a:r>
              <a:rPr lang="es-ES" dirty="0" smtClean="0"/>
              <a:t>    - En el marco de la Tradición viva de la Iglesia.</a:t>
            </a:r>
          </a:p>
          <a:p>
            <a:pPr>
              <a:buNone/>
            </a:pPr>
            <a:r>
              <a:rPr lang="es-ES" dirty="0" smtClean="0"/>
              <a:t>    - Prestando atención a la analogía de la fe.</a:t>
            </a:r>
          </a:p>
          <a:p>
            <a:pPr>
              <a:buNone/>
            </a:pPr>
            <a:r>
              <a:rPr lang="es-ES" dirty="0" smtClean="0"/>
              <a:t>c) Práctico-pastoral</a:t>
            </a:r>
          </a:p>
          <a:p>
            <a:pPr>
              <a:buFontTx/>
              <a:buChar char="-"/>
            </a:pPr>
            <a:r>
              <a:rPr lang="es-ES" dirty="0" smtClean="0"/>
              <a:t>- Preguntar a alguien que sepa más.</a:t>
            </a:r>
          </a:p>
          <a:p>
            <a:pPr>
              <a:buFontTx/>
              <a:buChar char="-"/>
            </a:pPr>
            <a:r>
              <a:rPr lang="es-ES" dirty="0" smtClean="0"/>
              <a:t>- Leer algún comentario sobre el texto.</a:t>
            </a:r>
          </a:p>
          <a:p>
            <a:pPr>
              <a:buFontTx/>
              <a:buChar char="-"/>
            </a:pPr>
            <a:r>
              <a:rPr lang="es-ES" dirty="0" smtClean="0"/>
              <a:t>- Aplicar el sentido común; ej. Mt 10,34</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5954766"/>
          </a:xfrm>
        </p:spPr>
        <p:txBody>
          <a:bodyPr/>
          <a:lstStyle/>
          <a:p>
            <a:endParaRPr lang="es-ES" dirty="0" smtClean="0"/>
          </a:p>
          <a:p>
            <a:pPr algn="just"/>
            <a:r>
              <a:rPr lang="es-ES" dirty="0" smtClean="0"/>
              <a:t>La Biblia desencadena en el lector actos que van desde la escucha que provoca la fe, hasta la penetración sistemática de su contenido en la teología.</a:t>
            </a:r>
          </a:p>
          <a:p>
            <a:pPr algn="just"/>
            <a:endParaRPr lang="es-ES" dirty="0" smtClean="0"/>
          </a:p>
          <a:p>
            <a:pPr algn="just"/>
            <a:endParaRPr lang="es-ES" dirty="0" smtClean="0"/>
          </a:p>
          <a:p>
            <a:pPr algn="just"/>
            <a:r>
              <a:rPr lang="es-ES" dirty="0" smtClean="0"/>
              <a:t>En la lectura del texto bíblico se busca la relación entre el texto y su significado para el lector actual.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1.- Concepto de hermenéutica</a:t>
            </a:r>
            <a:endParaRPr lang="es-ES" dirty="0"/>
          </a:p>
        </p:txBody>
      </p:sp>
      <p:sp>
        <p:nvSpPr>
          <p:cNvPr id="3" name="2 Marcador de contenido"/>
          <p:cNvSpPr>
            <a:spLocks noGrp="1"/>
          </p:cNvSpPr>
          <p:nvPr>
            <p:ph idx="1"/>
          </p:nvPr>
        </p:nvSpPr>
        <p:spPr/>
        <p:txBody>
          <a:bodyPr>
            <a:normAutofit/>
          </a:bodyPr>
          <a:lstStyle/>
          <a:p>
            <a:pPr marL="578358" indent="-514350" algn="just">
              <a:buAutoNum type="alphaUcParenR"/>
            </a:pPr>
            <a:r>
              <a:rPr lang="es-ES" b="1" dirty="0" smtClean="0"/>
              <a:t>¿Qué es hermenéutica?</a:t>
            </a:r>
          </a:p>
          <a:p>
            <a:pPr marL="578358" indent="-514350" algn="just">
              <a:buNone/>
            </a:pPr>
            <a:endParaRPr lang="es-ES" b="1" dirty="0" smtClean="0"/>
          </a:p>
          <a:p>
            <a:pPr marL="578358" indent="-514350" algn="just">
              <a:buFont typeface="Courier New" pitchFamily="49" charset="0"/>
              <a:buChar char="o"/>
            </a:pPr>
            <a:r>
              <a:rPr lang="es-ES" dirty="0" smtClean="0"/>
              <a:t>Hermes            “dios” o mensajero de los “dioses” para interpretar y transmitir sus mensajes a los demás “dioses” o a los hombres.</a:t>
            </a:r>
          </a:p>
          <a:p>
            <a:pPr algn="just">
              <a:buFont typeface="Courier New" pitchFamily="49" charset="0"/>
              <a:buChar char="o"/>
            </a:pPr>
            <a:r>
              <a:rPr lang="es-ES" i="1" dirty="0" smtClean="0"/>
              <a:t> </a:t>
            </a:r>
            <a:r>
              <a:rPr lang="es-ES" i="1" dirty="0" err="1" smtClean="0"/>
              <a:t>Hermeneuo</a:t>
            </a:r>
            <a:r>
              <a:rPr lang="es-ES" i="1" dirty="0" smtClean="0"/>
              <a:t> </a:t>
            </a:r>
            <a:r>
              <a:rPr lang="es-ES" dirty="0" smtClean="0"/>
              <a:t>            exponer, publicar,      interpretar, transmitir.  En </a:t>
            </a:r>
            <a:r>
              <a:rPr lang="es-ES" dirty="0" err="1" smtClean="0"/>
              <a:t>Hch</a:t>
            </a:r>
            <a:r>
              <a:rPr lang="es-ES" dirty="0" smtClean="0"/>
              <a:t> 14,12 dan  a Pablo el nombre de Mercurio.</a:t>
            </a:r>
          </a:p>
        </p:txBody>
      </p:sp>
      <p:sp>
        <p:nvSpPr>
          <p:cNvPr id="5" name="4 Flecha derecha"/>
          <p:cNvSpPr/>
          <p:nvPr/>
        </p:nvSpPr>
        <p:spPr>
          <a:xfrm>
            <a:off x="2786050" y="307181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Flecha derecha"/>
          <p:cNvSpPr/>
          <p:nvPr/>
        </p:nvSpPr>
        <p:spPr>
          <a:xfrm>
            <a:off x="3428992" y="500063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 </a:t>
            </a:r>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5954766"/>
          </a:xfrm>
        </p:spPr>
        <p:txBody>
          <a:bodyPr/>
          <a:lstStyle/>
          <a:p>
            <a:pPr>
              <a:buFont typeface="Courier New" pitchFamily="49" charset="0"/>
              <a:buChar char="o"/>
            </a:pPr>
            <a:r>
              <a:rPr lang="es-ES" b="1" dirty="0" smtClean="0"/>
              <a:t>Hermenéutica </a:t>
            </a:r>
            <a:r>
              <a:rPr lang="es-ES" dirty="0" smtClean="0"/>
              <a:t>              ciencia o arte de la interpretación, sobre todo de textos, para determinar su sentido y significado</a:t>
            </a:r>
          </a:p>
          <a:p>
            <a:endParaRPr lang="es-ES" dirty="0" smtClean="0"/>
          </a:p>
          <a:p>
            <a:pPr>
              <a:buNone/>
            </a:pPr>
            <a:r>
              <a:rPr lang="es-ES" dirty="0" smtClean="0"/>
              <a:t>B) </a:t>
            </a:r>
            <a:r>
              <a:rPr lang="es-ES" b="1" dirty="0" smtClean="0"/>
              <a:t>¿Qué es la exégesis?</a:t>
            </a:r>
          </a:p>
          <a:p>
            <a:pPr>
              <a:buFont typeface="Courier New" pitchFamily="49" charset="0"/>
              <a:buChar char="o"/>
            </a:pPr>
            <a:r>
              <a:rPr lang="es-ES" i="1" dirty="0" smtClean="0"/>
              <a:t>Ex </a:t>
            </a:r>
            <a:r>
              <a:rPr lang="es-ES" dirty="0" smtClean="0"/>
              <a:t>              preposición que significa “fuera”.</a:t>
            </a:r>
          </a:p>
          <a:p>
            <a:pPr>
              <a:buFont typeface="Courier New" pitchFamily="49" charset="0"/>
              <a:buChar char="o"/>
            </a:pPr>
            <a:r>
              <a:rPr lang="es-ES" i="1" dirty="0" err="1" smtClean="0"/>
              <a:t>Hegesthai</a:t>
            </a:r>
            <a:r>
              <a:rPr lang="es-ES" i="1" dirty="0" smtClean="0"/>
              <a:t>  </a:t>
            </a:r>
            <a:r>
              <a:rPr lang="es-ES" dirty="0" smtClean="0"/>
              <a:t>             verbo: “conducir”, “llevar”.</a:t>
            </a:r>
          </a:p>
          <a:p>
            <a:pPr>
              <a:buFont typeface="Courier New" pitchFamily="49" charset="0"/>
              <a:buChar char="o"/>
            </a:pPr>
            <a:r>
              <a:rPr lang="es-ES" i="1" dirty="0" err="1" smtClean="0"/>
              <a:t>Exhegesthai</a:t>
            </a:r>
            <a:r>
              <a:rPr lang="es-ES" i="1" dirty="0" smtClean="0"/>
              <a:t> </a:t>
            </a:r>
            <a:r>
              <a:rPr lang="es-ES" dirty="0" smtClean="0"/>
              <a:t>             “conducir fuera”, “sacar”, “llevar hacia fuera”.</a:t>
            </a:r>
            <a:endParaRPr lang="es-ES" dirty="0"/>
          </a:p>
        </p:txBody>
      </p:sp>
      <p:sp>
        <p:nvSpPr>
          <p:cNvPr id="4" name="3 Flecha derecha"/>
          <p:cNvSpPr/>
          <p:nvPr/>
        </p:nvSpPr>
        <p:spPr>
          <a:xfrm>
            <a:off x="3929058" y="57148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Flecha derecha"/>
          <p:cNvSpPr/>
          <p:nvPr/>
        </p:nvSpPr>
        <p:spPr>
          <a:xfrm>
            <a:off x="1714480" y="314324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Flecha derecha"/>
          <p:cNvSpPr/>
          <p:nvPr/>
        </p:nvSpPr>
        <p:spPr>
          <a:xfrm>
            <a:off x="3214678" y="414338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Flecha derecha"/>
          <p:cNvSpPr/>
          <p:nvPr/>
        </p:nvSpPr>
        <p:spPr>
          <a:xfrm>
            <a:off x="3428992" y="514351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00108"/>
            <a:ext cx="8229600" cy="5454700"/>
          </a:xfrm>
        </p:spPr>
        <p:txBody>
          <a:bodyPr/>
          <a:lstStyle/>
          <a:p>
            <a:pPr algn="just">
              <a:buFont typeface="Courier New" pitchFamily="49" charset="0"/>
              <a:buChar char="o"/>
            </a:pPr>
            <a:r>
              <a:rPr lang="es-ES" b="1" dirty="0" smtClean="0"/>
              <a:t>Exégesis </a:t>
            </a:r>
            <a:r>
              <a:rPr lang="es-ES" dirty="0" smtClean="0"/>
              <a:t>              ciencia o procedimientos que tienden a “conducir fuera” o “sacar” de un determinado texto su sentido.</a:t>
            </a:r>
          </a:p>
          <a:p>
            <a:pPr algn="just">
              <a:buFont typeface="Courier New" pitchFamily="49" charset="0"/>
              <a:buChar char="o"/>
            </a:pPr>
            <a:endParaRPr lang="es-ES" u="sng" dirty="0" smtClean="0"/>
          </a:p>
          <a:p>
            <a:pPr algn="just">
              <a:buFont typeface="Courier New" pitchFamily="49" charset="0"/>
              <a:buChar char="o"/>
            </a:pPr>
            <a:r>
              <a:rPr lang="es-ES" u="sng" dirty="0" smtClean="0"/>
              <a:t>Aplicado al estudio de la Biblia</a:t>
            </a:r>
            <a:r>
              <a:rPr lang="es-ES" dirty="0" smtClean="0"/>
              <a:t>: “La </a:t>
            </a:r>
            <a:r>
              <a:rPr lang="es-ES" b="1" dirty="0" smtClean="0"/>
              <a:t>hermenéutica </a:t>
            </a:r>
            <a:r>
              <a:rPr lang="es-ES" dirty="0" smtClean="0"/>
              <a:t>trata más bien de la teoría de la explicación bíblica mientras que la </a:t>
            </a:r>
            <a:r>
              <a:rPr lang="es-ES" b="1" dirty="0" smtClean="0"/>
              <a:t>exégesis</a:t>
            </a:r>
            <a:r>
              <a:rPr lang="es-ES" dirty="0" smtClean="0"/>
              <a:t> es la aplicación práctica de las reglas de hermenéutica” (John E. </a:t>
            </a:r>
            <a:r>
              <a:rPr lang="es-ES" dirty="0" err="1" smtClean="0"/>
              <a:t>Steinmüller</a:t>
            </a:r>
            <a:r>
              <a:rPr lang="es-ES" dirty="0" smtClean="0"/>
              <a:t>).</a:t>
            </a:r>
            <a:endParaRPr lang="es-ES" dirty="0"/>
          </a:p>
        </p:txBody>
      </p:sp>
      <p:sp>
        <p:nvSpPr>
          <p:cNvPr id="4" name="3 Flecha derecha"/>
          <p:cNvSpPr/>
          <p:nvPr/>
        </p:nvSpPr>
        <p:spPr>
          <a:xfrm>
            <a:off x="4143372" y="107154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28670"/>
            <a:ext cx="8229600" cy="5526138"/>
          </a:xfrm>
        </p:spPr>
        <p:txBody>
          <a:bodyPr/>
          <a:lstStyle/>
          <a:p>
            <a:r>
              <a:rPr lang="es-ES" dirty="0" smtClean="0"/>
              <a:t>La mejor definición de la interpretación del texto bíblico fue dada por Jesús (</a:t>
            </a:r>
            <a:r>
              <a:rPr lang="es-ES" dirty="0" err="1" smtClean="0"/>
              <a:t>Jn</a:t>
            </a:r>
            <a:r>
              <a:rPr lang="es-ES" dirty="0" smtClean="0"/>
              <a:t> 5,39). Ver también </a:t>
            </a:r>
            <a:r>
              <a:rPr lang="es-ES" dirty="0" err="1" smtClean="0"/>
              <a:t>Lc</a:t>
            </a:r>
            <a:r>
              <a:rPr lang="es-ES" dirty="0" smtClean="0"/>
              <a:t> 24,27.</a:t>
            </a:r>
          </a:p>
          <a:p>
            <a:r>
              <a:rPr lang="es-ES" dirty="0" smtClean="0"/>
              <a:t>Preguntas que planteamos a un texto bíblico:</a:t>
            </a:r>
          </a:p>
          <a:p>
            <a:pPr>
              <a:buNone/>
            </a:pPr>
            <a:r>
              <a:rPr lang="es-ES" dirty="0" smtClean="0"/>
              <a:t>		-¿Qué cosa dice?</a:t>
            </a:r>
          </a:p>
          <a:p>
            <a:pPr>
              <a:buNone/>
            </a:pPr>
            <a:r>
              <a:rPr lang="es-ES" dirty="0" smtClean="0"/>
              <a:t>		-¿Es verdad lo que dice?</a:t>
            </a:r>
          </a:p>
          <a:p>
            <a:pPr>
              <a:buNone/>
            </a:pPr>
            <a:r>
              <a:rPr lang="es-ES" dirty="0" smtClean="0"/>
              <a:t>		-¿Qué relación hay entre el autor, el texto y el lector actual?</a:t>
            </a:r>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LA BIBLIA LEÍDA E INTERPRETADA EN LA IGLESIA</a:t>
            </a:r>
            <a:endParaRPr lang="es-ES" dirty="0"/>
          </a:p>
        </p:txBody>
      </p:sp>
      <p:sp>
        <p:nvSpPr>
          <p:cNvPr id="3" name="2 Marcador de contenido"/>
          <p:cNvSpPr>
            <a:spLocks noGrp="1"/>
          </p:cNvSpPr>
          <p:nvPr>
            <p:ph idx="1"/>
          </p:nvPr>
        </p:nvSpPr>
        <p:spPr>
          <a:xfrm>
            <a:off x="928662" y="2643182"/>
            <a:ext cx="7758138" cy="3811626"/>
          </a:xfrm>
        </p:spPr>
        <p:txBody>
          <a:bodyPr/>
          <a:lstStyle/>
          <a:p>
            <a:pPr algn="just"/>
            <a:r>
              <a:rPr lang="es-ES" dirty="0" smtClean="0"/>
              <a:t>La interpretación bíblica ha sido una práctica ininterrumpida en la vida de la Iglesia y a lo largo de los años los métodos para la interpretación han ido cambiando.</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ES" sz="2800" dirty="0" smtClean="0"/>
              <a:t>1.- La Biblia como primer momento hermenéutico</a:t>
            </a:r>
            <a:br>
              <a:rPr lang="es-ES" sz="2800" dirty="0" smtClean="0"/>
            </a:br>
            <a:r>
              <a:rPr lang="es-ES" sz="2800" dirty="0" smtClean="0"/>
              <a:t>1.1 </a:t>
            </a:r>
            <a:r>
              <a:rPr lang="es-ES" sz="2800" smtClean="0"/>
              <a:t>Antiguo </a:t>
            </a:r>
            <a:r>
              <a:rPr lang="es-ES" sz="2800" dirty="0" smtClean="0"/>
              <a:t/>
            </a:r>
            <a:br>
              <a:rPr lang="es-ES" sz="2800" dirty="0" smtClean="0"/>
            </a:br>
            <a:r>
              <a:rPr lang="es-ES" sz="2800" dirty="0" smtClean="0"/>
              <a:t>Testamento</a:t>
            </a:r>
            <a:endParaRPr lang="es-ES" sz="2800" dirty="0"/>
          </a:p>
        </p:txBody>
      </p:sp>
      <p:sp>
        <p:nvSpPr>
          <p:cNvPr id="3" name="2 Marcador de contenido"/>
          <p:cNvSpPr>
            <a:spLocks noGrp="1"/>
          </p:cNvSpPr>
          <p:nvPr>
            <p:ph idx="1"/>
          </p:nvPr>
        </p:nvSpPr>
        <p:spPr>
          <a:xfrm>
            <a:off x="457200" y="2428868"/>
            <a:ext cx="8229600" cy="4025940"/>
          </a:xfrm>
        </p:spPr>
        <p:txBody>
          <a:bodyPr>
            <a:normAutofit/>
          </a:bodyPr>
          <a:lstStyle/>
          <a:p>
            <a:pPr algn="just"/>
            <a:r>
              <a:rPr lang="es-ES" sz="2800" dirty="0" smtClean="0"/>
              <a:t>Ante las nuevas intervenciones de Dios en la historia de la salvación y ante problemas de la comunidad, Israel reinterpreta su pasado y las Escrituras lo muestran.</a:t>
            </a:r>
          </a:p>
          <a:p>
            <a:pPr algn="just">
              <a:buFont typeface="Wingdings" pitchFamily="2" charset="2"/>
              <a:buChar char="Ø"/>
            </a:pPr>
            <a:r>
              <a:rPr lang="es-ES" sz="2800" dirty="0" smtClean="0"/>
              <a:t>	Relato </a:t>
            </a:r>
            <a:r>
              <a:rPr lang="es-ES" sz="2800" dirty="0" err="1" smtClean="0"/>
              <a:t>yahvista</a:t>
            </a:r>
            <a:r>
              <a:rPr lang="es-ES" sz="2800" dirty="0" smtClean="0"/>
              <a:t> de la creación  del siglo X </a:t>
            </a:r>
            <a:r>
              <a:rPr lang="es-ES" sz="2800" dirty="0" err="1" smtClean="0"/>
              <a:t>aC</a:t>
            </a:r>
            <a:r>
              <a:rPr lang="es-ES" sz="2800" dirty="0" smtClean="0"/>
              <a:t> reproducido y narrado nuevamente por  la corriente sacerdotal en el s VI </a:t>
            </a:r>
            <a:r>
              <a:rPr lang="es-ES" sz="2800" dirty="0" err="1" smtClean="0"/>
              <a:t>aC</a:t>
            </a:r>
            <a:r>
              <a:rPr lang="es-ES" sz="2800" dirty="0" smtClean="0"/>
              <a:t>.</a:t>
            </a:r>
            <a:endParaRPr lang="es-ES"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Fundición">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454</TotalTime>
  <Words>1499</Words>
  <Application>Microsoft Office PowerPoint</Application>
  <PresentationFormat>Presentación en pantalla (4:3)</PresentationFormat>
  <Paragraphs>115</Paragraphs>
  <Slides>28</Slides>
  <Notes>1</Notes>
  <HiddenSlides>0</HiddenSlides>
  <MMClips>0</MMClips>
  <ScaleCrop>false</ScaleCrop>
  <HeadingPairs>
    <vt:vector size="4" baseType="variant">
      <vt:variant>
        <vt:lpstr>Tema</vt:lpstr>
      </vt:variant>
      <vt:variant>
        <vt:i4>1</vt:i4>
      </vt:variant>
      <vt:variant>
        <vt:lpstr>Títulos de diapositiva</vt:lpstr>
      </vt:variant>
      <vt:variant>
        <vt:i4>28</vt:i4>
      </vt:variant>
    </vt:vector>
  </HeadingPairs>
  <TitlesOfParts>
    <vt:vector size="29" baseType="lpstr">
      <vt:lpstr>Brío</vt:lpstr>
      <vt:lpstr>Unidad II: LA HERMENÉUTICA DE LA BIBLIA EN LA IGLESIA CATÓLICA</vt:lpstr>
      <vt:lpstr>INTRODUCCIÓN</vt:lpstr>
      <vt:lpstr>Diapositiva 3</vt:lpstr>
      <vt:lpstr>1.- Concepto de hermenéutica</vt:lpstr>
      <vt:lpstr>Diapositiva 5</vt:lpstr>
      <vt:lpstr>Diapositiva 6</vt:lpstr>
      <vt:lpstr>Diapositiva 7</vt:lpstr>
      <vt:lpstr>LA BIBLIA LEÍDA E INTERPRETADA EN LA IGLESIA</vt:lpstr>
      <vt:lpstr>1.- La Biblia como primer momento hermenéutico 1.1 Antiguo  Testamento</vt:lpstr>
      <vt:lpstr>Diapositiva 10</vt:lpstr>
      <vt:lpstr>Diapositiva 11</vt:lpstr>
      <vt:lpstr>1.2 Nuevo Testamento</vt:lpstr>
      <vt:lpstr>2.- LA EXÉGESIS EN LA IGLESIA APOSTÓLICA</vt:lpstr>
      <vt:lpstr>3.- Los Padres de la Iglesia </vt:lpstr>
      <vt:lpstr>4.- Exégesis medieval</vt:lpstr>
      <vt:lpstr>Diapositiva 16</vt:lpstr>
      <vt:lpstr>Diapositiva 17</vt:lpstr>
      <vt:lpstr>5.- CONCILIO DE TRENTO</vt:lpstr>
      <vt:lpstr>6.- RENACIMIENTO</vt:lpstr>
      <vt:lpstr>7.- Encíclica Providentissimus Deus (18-11-1893)</vt:lpstr>
      <vt:lpstr>8.- Decreto Lamentabili y encíclica Pascendi – Año 1907</vt:lpstr>
      <vt:lpstr>Diapositiva 22</vt:lpstr>
      <vt:lpstr>9.- Encíclica Spiritus Paraclitus (1920)</vt:lpstr>
      <vt:lpstr>10.- Encíclica Divino Afflante Spiritu  (1943)</vt:lpstr>
      <vt:lpstr>11.- Concilio Vaticano II</vt:lpstr>
      <vt:lpstr>12.- Complejidad de la tarea interpretativa</vt:lpstr>
      <vt:lpstr>“Pistas” que surgen de DV y VD</vt:lpstr>
      <vt:lpstr>Diapositiva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II: LA HERMENÉUTICA DE LA BIBLIA EN LA IGLESIA CATÓLICA</dc:title>
  <dc:creator>Usuario</dc:creator>
  <cp:lastModifiedBy>Usuario</cp:lastModifiedBy>
  <cp:revision>40</cp:revision>
  <dcterms:created xsi:type="dcterms:W3CDTF">2017-08-03T11:13:37Z</dcterms:created>
  <dcterms:modified xsi:type="dcterms:W3CDTF">2017-09-02T19:11:55Z</dcterms:modified>
</cp:coreProperties>
</file>